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62" r:id="rId3"/>
    <p:sldId id="264" r:id="rId4"/>
    <p:sldId id="263"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9" r:id="rId19"/>
    <p:sldId id="280" r:id="rId20"/>
    <p:sldId id="281" r:id="rId21"/>
    <p:sldId id="282" r:id="rId22"/>
    <p:sldId id="283" r:id="rId23"/>
    <p:sldId id="284" r:id="rId24"/>
    <p:sldId id="285" r:id="rId25"/>
    <p:sldId id="286" r:id="rId26"/>
    <p:sldId id="287" r:id="rId27"/>
    <p:sldId id="288" r:id="rId28"/>
    <p:sldId id="289" r:id="rId29"/>
    <p:sldId id="290" r:id="rId30"/>
    <p:sldId id="291" r:id="rId31"/>
    <p:sldId id="292" r:id="rId32"/>
    <p:sldId id="293" r:id="rId33"/>
    <p:sldId id="294" r:id="rId34"/>
    <p:sldId id="295" r:id="rId35"/>
    <p:sldId id="278" r:id="rId36"/>
    <p:sldId id="257" r:id="rId37"/>
    <p:sldId id="258" r:id="rId38"/>
    <p:sldId id="261" r:id="rId39"/>
    <p:sldId id="260"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C80"/>
    <a:srgbClr val="FF66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7"/>
  <c:chart>
    <c:title>
      <c:tx>
        <c:rich>
          <a:bodyPr/>
          <a:lstStyle/>
          <a:p>
            <a:pPr>
              <a:defRPr sz="2400">
                <a:solidFill>
                  <a:schemeClr val="tx2">
                    <a:lumMod val="25000"/>
                  </a:schemeClr>
                </a:solidFill>
                <a:effectLst>
                  <a:outerShdw blurRad="38100" dist="38100" dir="2700000" algn="tl">
                    <a:srgbClr val="000000">
                      <a:alpha val="43137"/>
                    </a:srgbClr>
                  </a:outerShdw>
                </a:effectLst>
              </a:defRPr>
            </a:pPr>
            <a:r>
              <a:rPr lang="ar-LB" sz="2400">
                <a:solidFill>
                  <a:schemeClr val="tx2">
                    <a:lumMod val="25000"/>
                  </a:schemeClr>
                </a:solidFill>
                <a:effectLst>
                  <a:outerShdw blurRad="38100" dist="38100" dir="2700000" algn="tl">
                    <a:srgbClr val="000000">
                      <a:alpha val="43137"/>
                    </a:srgbClr>
                  </a:outerShdw>
                </a:effectLst>
              </a:rPr>
              <a:t>التوزيع العالمي لإستخدام المبيدات</a:t>
            </a:r>
            <a:endParaRPr lang="en-US" sz="2400">
              <a:solidFill>
                <a:schemeClr val="tx2">
                  <a:lumMod val="25000"/>
                </a:schemeClr>
              </a:solidFill>
              <a:effectLst>
                <a:outerShdw blurRad="38100" dist="38100" dir="2700000" algn="tl">
                  <a:srgbClr val="000000">
                    <a:alpha val="43137"/>
                  </a:srgbClr>
                </a:outerShdw>
              </a:effectLst>
            </a:endParaRPr>
          </a:p>
        </c:rich>
      </c:tx>
      <c:layout/>
    </c:title>
    <c:plotArea>
      <c:layout/>
      <c:lineChart>
        <c:grouping val="stacked"/>
        <c:ser>
          <c:idx val="0"/>
          <c:order val="0"/>
          <c:cat>
            <c:strRef>
              <c:f>Sheet1!$B$5:$B$8</c:f>
              <c:strCache>
                <c:ptCount val="4"/>
                <c:pt idx="0">
                  <c:v>الولايات المتحدة الأميركية</c:v>
                </c:pt>
                <c:pt idx="1">
                  <c:v>أوروبا الغربية</c:v>
                </c:pt>
                <c:pt idx="2">
                  <c:v>اليابان</c:v>
                </c:pt>
                <c:pt idx="3">
                  <c:v>بقية دول العالم</c:v>
                </c:pt>
              </c:strCache>
            </c:strRef>
          </c:cat>
          <c:val>
            <c:numRef>
              <c:f>Sheet1!$C$5:$C$8</c:f>
              <c:numCache>
                <c:formatCode>0%</c:formatCode>
                <c:ptCount val="4"/>
                <c:pt idx="0">
                  <c:v>0.54</c:v>
                </c:pt>
                <c:pt idx="1">
                  <c:v>0.25</c:v>
                </c:pt>
                <c:pt idx="2">
                  <c:v>0.12000000000000002</c:v>
                </c:pt>
                <c:pt idx="3">
                  <c:v>0.18000000000000024</c:v>
                </c:pt>
              </c:numCache>
            </c:numRef>
          </c:val>
        </c:ser>
        <c:marker val="1"/>
        <c:axId val="66970752"/>
        <c:axId val="66972288"/>
      </c:lineChart>
      <c:catAx>
        <c:axId val="66970752"/>
        <c:scaling>
          <c:orientation val="minMax"/>
        </c:scaling>
        <c:axPos val="b"/>
        <c:majorTickMark val="none"/>
        <c:tickLblPos val="nextTo"/>
        <c:crossAx val="66972288"/>
        <c:crosses val="autoZero"/>
        <c:auto val="1"/>
        <c:lblAlgn val="ctr"/>
        <c:lblOffset val="100"/>
      </c:catAx>
      <c:valAx>
        <c:axId val="66972288"/>
        <c:scaling>
          <c:orientation val="minMax"/>
        </c:scaling>
        <c:axPos val="l"/>
        <c:majorGridlines/>
        <c:numFmt formatCode="0%" sourceLinked="1"/>
        <c:majorTickMark val="none"/>
        <c:tickLblPos val="nextTo"/>
        <c:txPr>
          <a:bodyPr/>
          <a:lstStyle/>
          <a:p>
            <a:pPr>
              <a:defRPr sz="1600">
                <a:solidFill>
                  <a:schemeClr val="bg1">
                    <a:lumMod val="10000"/>
                  </a:schemeClr>
                </a:solidFill>
              </a:defRPr>
            </a:pPr>
            <a:endParaRPr lang="en-US"/>
          </a:p>
        </c:txPr>
        <c:crossAx val="66970752"/>
        <c:crosses val="autoZero"/>
        <c:crossBetween val="between"/>
      </c:valAx>
      <c:dTable>
        <c:showHorzBorder val="1"/>
        <c:showVertBorder val="1"/>
        <c:showOutline val="1"/>
        <c:showKeys val="1"/>
        <c:txPr>
          <a:bodyPr/>
          <a:lstStyle/>
          <a:p>
            <a:pPr rtl="0">
              <a:defRPr sz="1800">
                <a:solidFill>
                  <a:schemeClr val="bg1">
                    <a:lumMod val="10000"/>
                  </a:schemeClr>
                </a:solidFill>
              </a:defRPr>
            </a:pPr>
            <a:endParaRPr lang="en-US"/>
          </a:p>
        </c:txPr>
      </c:dTable>
    </c:plotArea>
    <c:plotVisOnly val="1"/>
  </c:chart>
  <c:txPr>
    <a:bodyPr/>
    <a:lstStyle/>
    <a:p>
      <a:pPr>
        <a:defRPr>
          <a:cs typeface="A- Amir 1" pitchFamily="2" charset="-78"/>
        </a:defRPr>
      </a:pPr>
      <a:endParaRPr lang="en-US"/>
    </a:p>
  </c:txPr>
  <c:externalData r:id="rId1"/>
</c:chartSpac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B189071-B492-4784-9360-93A86E048378}" type="doc">
      <dgm:prSet loTypeId="urn:microsoft.com/office/officeart/2005/8/layout/hProcess4" loCatId="process" qsTypeId="urn:microsoft.com/office/officeart/2005/8/quickstyle/3d3" qsCatId="3D" csTypeId="urn:microsoft.com/office/officeart/2005/8/colors/colorful5" csCatId="colorful" phldr="1"/>
      <dgm:spPr/>
      <dgm:t>
        <a:bodyPr/>
        <a:lstStyle/>
        <a:p>
          <a:endParaRPr lang="en-US"/>
        </a:p>
      </dgm:t>
    </dgm:pt>
    <dgm:pt modelId="{DED151A2-9B73-448A-A6BB-892B8DE33358}">
      <dgm:prSet phldrT="[Text]" custT="1"/>
      <dgm:spPr/>
      <dgm:t>
        <a:bodyPr/>
        <a:lstStyle/>
        <a:p>
          <a:r>
            <a:rPr lang="ar-LB" sz="2000" b="1" dirty="0">
              <a:cs typeface="A- Amir 3" pitchFamily="2" charset="-78"/>
            </a:rPr>
            <a:t>خفض وقت التعرض</a:t>
          </a:r>
          <a:endParaRPr lang="en-US" sz="2000" b="1" dirty="0">
            <a:cs typeface="A- Amir 3" pitchFamily="2" charset="-78"/>
          </a:endParaRPr>
        </a:p>
      </dgm:t>
    </dgm:pt>
    <dgm:pt modelId="{BC5E8503-2053-488E-945A-BB35AD69F7E8}" type="parTrans" cxnId="{5835A2BA-6204-4621-B02C-0A178BBEA042}">
      <dgm:prSet/>
      <dgm:spPr/>
      <dgm:t>
        <a:bodyPr/>
        <a:lstStyle/>
        <a:p>
          <a:endParaRPr lang="en-US" sz="1100">
            <a:cs typeface="A- Amir 1" pitchFamily="2" charset="-78"/>
          </a:endParaRPr>
        </a:p>
      </dgm:t>
    </dgm:pt>
    <dgm:pt modelId="{9AE1B582-F512-463D-9D10-516B3BF3FCDB}" type="sibTrans" cxnId="{5835A2BA-6204-4621-B02C-0A178BBEA042}">
      <dgm:prSet/>
      <dgm:spPr/>
      <dgm:t>
        <a:bodyPr/>
        <a:lstStyle/>
        <a:p>
          <a:endParaRPr lang="en-US" sz="1100">
            <a:cs typeface="A- Amir 1" pitchFamily="2" charset="-78"/>
          </a:endParaRPr>
        </a:p>
      </dgm:t>
    </dgm:pt>
    <dgm:pt modelId="{3B2A71D9-FA52-4AA9-BFBF-29E2A1A3A5A6}">
      <dgm:prSet phldrT="[Text]" custT="1"/>
      <dgm:spPr/>
      <dgm:t>
        <a:bodyPr/>
        <a:lstStyle/>
        <a:p>
          <a:pPr rtl="1"/>
          <a:r>
            <a:rPr lang="ar-LB" sz="1600" b="1" dirty="0">
              <a:solidFill>
                <a:schemeClr val="tx2">
                  <a:lumMod val="25000"/>
                </a:schemeClr>
              </a:solidFill>
              <a:cs typeface="A- Amir 1" pitchFamily="2" charset="-78"/>
            </a:rPr>
            <a:t>غسل أجزاء الجسم الملوثة أثناء العمل</a:t>
          </a:r>
          <a:endParaRPr lang="en-US" sz="1600" b="1" dirty="0">
            <a:solidFill>
              <a:schemeClr val="tx2">
                <a:lumMod val="25000"/>
              </a:schemeClr>
            </a:solidFill>
            <a:cs typeface="A- Amir 1" pitchFamily="2" charset="-78"/>
          </a:endParaRPr>
        </a:p>
      </dgm:t>
    </dgm:pt>
    <dgm:pt modelId="{69A559C9-4A8A-4D5A-8BF8-0117A589D390}" type="parTrans" cxnId="{4AF83C4F-6FAD-4C64-BD07-5884C322F434}">
      <dgm:prSet/>
      <dgm:spPr/>
      <dgm:t>
        <a:bodyPr/>
        <a:lstStyle/>
        <a:p>
          <a:endParaRPr lang="en-US" sz="1100">
            <a:cs typeface="A- Amir 1" pitchFamily="2" charset="-78"/>
          </a:endParaRPr>
        </a:p>
      </dgm:t>
    </dgm:pt>
    <dgm:pt modelId="{4F18C6E6-0EED-47E6-95E7-728293D7C17D}" type="sibTrans" cxnId="{4AF83C4F-6FAD-4C64-BD07-5884C322F434}">
      <dgm:prSet/>
      <dgm:spPr/>
      <dgm:t>
        <a:bodyPr/>
        <a:lstStyle/>
        <a:p>
          <a:endParaRPr lang="en-US" sz="1100">
            <a:cs typeface="A- Amir 1" pitchFamily="2" charset="-78"/>
          </a:endParaRPr>
        </a:p>
      </dgm:t>
    </dgm:pt>
    <dgm:pt modelId="{224139DB-6F78-40D0-8761-E1CF44008433}">
      <dgm:prSet phldrT="[Text]" custT="1"/>
      <dgm:spPr/>
      <dgm:t>
        <a:bodyPr/>
        <a:lstStyle/>
        <a:p>
          <a:r>
            <a:rPr lang="ar-LB" sz="2800">
              <a:cs typeface="A- Amir 3" pitchFamily="2" charset="-78"/>
            </a:rPr>
            <a:t>خفض التلوث</a:t>
          </a:r>
          <a:endParaRPr lang="en-US" sz="2800">
            <a:cs typeface="A- Amir 3" pitchFamily="2" charset="-78"/>
          </a:endParaRPr>
        </a:p>
      </dgm:t>
    </dgm:pt>
    <dgm:pt modelId="{CEDFF868-D8EB-4A05-944E-BECF3CDE7C7D}" type="parTrans" cxnId="{414D04B0-B2C1-47FB-B284-27387500E9E4}">
      <dgm:prSet/>
      <dgm:spPr/>
      <dgm:t>
        <a:bodyPr/>
        <a:lstStyle/>
        <a:p>
          <a:endParaRPr lang="en-US" sz="1100">
            <a:cs typeface="A- Amir 1" pitchFamily="2" charset="-78"/>
          </a:endParaRPr>
        </a:p>
      </dgm:t>
    </dgm:pt>
    <dgm:pt modelId="{EFDFCEEF-E6C4-4734-9236-CA56C90B9BAA}" type="sibTrans" cxnId="{414D04B0-B2C1-47FB-B284-27387500E9E4}">
      <dgm:prSet/>
      <dgm:spPr/>
      <dgm:t>
        <a:bodyPr/>
        <a:lstStyle/>
        <a:p>
          <a:endParaRPr lang="en-US" sz="1100">
            <a:cs typeface="A- Amir 1" pitchFamily="2" charset="-78"/>
          </a:endParaRPr>
        </a:p>
      </dgm:t>
    </dgm:pt>
    <dgm:pt modelId="{94DAD8DD-71D2-44A8-9FB3-F13F8054C9A1}">
      <dgm:prSet phldrT="[Text]" custT="1"/>
      <dgm:spPr/>
      <dgm:t>
        <a:bodyPr/>
        <a:lstStyle/>
        <a:p>
          <a:pPr rtl="1"/>
          <a:r>
            <a:rPr lang="ar-LB" sz="1800" b="1">
              <a:solidFill>
                <a:schemeClr val="tx2">
                  <a:lumMod val="25000"/>
                </a:schemeClr>
              </a:solidFill>
              <a:cs typeface="A- Amir 1" pitchFamily="2" charset="-78"/>
            </a:rPr>
            <a:t>إعتماد قواعد السلامة الشخضية</a:t>
          </a:r>
          <a:endParaRPr lang="en-US" sz="1800" b="1">
            <a:solidFill>
              <a:schemeClr val="tx2">
                <a:lumMod val="25000"/>
              </a:schemeClr>
            </a:solidFill>
            <a:cs typeface="A- Amir 1" pitchFamily="2" charset="-78"/>
          </a:endParaRPr>
        </a:p>
      </dgm:t>
    </dgm:pt>
    <dgm:pt modelId="{8CFF89B9-AC61-4FCC-9810-6DF9C4F95F60}" type="parTrans" cxnId="{5A114CA3-3F74-47B7-B8ED-6EF72F4FE6E3}">
      <dgm:prSet/>
      <dgm:spPr/>
      <dgm:t>
        <a:bodyPr/>
        <a:lstStyle/>
        <a:p>
          <a:endParaRPr lang="en-US" sz="1100">
            <a:cs typeface="A- Amir 1" pitchFamily="2" charset="-78"/>
          </a:endParaRPr>
        </a:p>
      </dgm:t>
    </dgm:pt>
    <dgm:pt modelId="{BE1B7469-7B66-4D4D-B111-C8CD06070C68}" type="sibTrans" cxnId="{5A114CA3-3F74-47B7-B8ED-6EF72F4FE6E3}">
      <dgm:prSet/>
      <dgm:spPr/>
      <dgm:t>
        <a:bodyPr/>
        <a:lstStyle/>
        <a:p>
          <a:endParaRPr lang="en-US" sz="1100">
            <a:cs typeface="A- Amir 1" pitchFamily="2" charset="-78"/>
          </a:endParaRPr>
        </a:p>
      </dgm:t>
    </dgm:pt>
    <dgm:pt modelId="{DD49038B-774E-4E65-B20D-29EB4A1D35AB}">
      <dgm:prSet phldrT="[Text]" custT="1"/>
      <dgm:spPr/>
      <dgm:t>
        <a:bodyPr/>
        <a:lstStyle/>
        <a:p>
          <a:pPr rtl="1"/>
          <a:r>
            <a:rPr lang="ar-LB" sz="1800" b="1">
              <a:solidFill>
                <a:schemeClr val="tx2">
                  <a:lumMod val="25000"/>
                </a:schemeClr>
              </a:solidFill>
              <a:cs typeface="A- Amir 1" pitchFamily="2" charset="-78"/>
            </a:rPr>
            <a:t>إرتداء الملابس الواقية</a:t>
          </a:r>
          <a:endParaRPr lang="en-US" sz="1800" b="1">
            <a:solidFill>
              <a:schemeClr val="tx2">
                <a:lumMod val="25000"/>
              </a:schemeClr>
            </a:solidFill>
            <a:cs typeface="A- Amir 1" pitchFamily="2" charset="-78"/>
          </a:endParaRPr>
        </a:p>
      </dgm:t>
    </dgm:pt>
    <dgm:pt modelId="{0AAC9806-0485-42A9-800C-C1A7BD6B4D41}" type="parTrans" cxnId="{3948BBA3-F0DC-4B46-A843-1CCE7668D9C4}">
      <dgm:prSet/>
      <dgm:spPr/>
      <dgm:t>
        <a:bodyPr/>
        <a:lstStyle/>
        <a:p>
          <a:endParaRPr lang="en-US" sz="1100">
            <a:cs typeface="A- Amir 1" pitchFamily="2" charset="-78"/>
          </a:endParaRPr>
        </a:p>
      </dgm:t>
    </dgm:pt>
    <dgm:pt modelId="{9367D03E-1600-474C-AFBA-403D0CCB16BD}" type="sibTrans" cxnId="{3948BBA3-F0DC-4B46-A843-1CCE7668D9C4}">
      <dgm:prSet/>
      <dgm:spPr/>
      <dgm:t>
        <a:bodyPr/>
        <a:lstStyle/>
        <a:p>
          <a:endParaRPr lang="en-US" sz="1100">
            <a:cs typeface="A- Amir 1" pitchFamily="2" charset="-78"/>
          </a:endParaRPr>
        </a:p>
      </dgm:t>
    </dgm:pt>
    <dgm:pt modelId="{BB40935D-BC65-47AA-AD61-600946F1957F}">
      <dgm:prSet phldrT="[Text]" custT="1"/>
      <dgm:spPr/>
      <dgm:t>
        <a:bodyPr/>
        <a:lstStyle/>
        <a:p>
          <a:r>
            <a:rPr lang="ar-LB" sz="2400" dirty="0">
              <a:cs typeface="A- Amir 3" pitchFamily="2" charset="-78"/>
            </a:rPr>
            <a:t>خفض السمية</a:t>
          </a:r>
          <a:endParaRPr lang="en-US" sz="2400" dirty="0">
            <a:cs typeface="A- Amir 3" pitchFamily="2" charset="-78"/>
          </a:endParaRPr>
        </a:p>
      </dgm:t>
    </dgm:pt>
    <dgm:pt modelId="{956C5200-FAE5-48BE-9B3E-9594F1C06E1B}" type="parTrans" cxnId="{28F711C1-3671-4FB5-9BBB-EA0A8A17D170}">
      <dgm:prSet/>
      <dgm:spPr/>
      <dgm:t>
        <a:bodyPr/>
        <a:lstStyle/>
        <a:p>
          <a:endParaRPr lang="en-US" sz="1100">
            <a:cs typeface="A- Amir 1" pitchFamily="2" charset="-78"/>
          </a:endParaRPr>
        </a:p>
      </dgm:t>
    </dgm:pt>
    <dgm:pt modelId="{82DA4A8B-AF4F-4E5D-A17C-5E3DE874E65B}" type="sibTrans" cxnId="{28F711C1-3671-4FB5-9BBB-EA0A8A17D170}">
      <dgm:prSet/>
      <dgm:spPr/>
      <dgm:t>
        <a:bodyPr/>
        <a:lstStyle/>
        <a:p>
          <a:endParaRPr lang="en-US" sz="1100">
            <a:cs typeface="A- Amir 1" pitchFamily="2" charset="-78"/>
          </a:endParaRPr>
        </a:p>
      </dgm:t>
    </dgm:pt>
    <dgm:pt modelId="{227CDBCF-3D7A-44BA-97B1-0A37C2121EEB}">
      <dgm:prSet phldrT="[Text]" custT="1"/>
      <dgm:spPr/>
      <dgm:t>
        <a:bodyPr/>
        <a:lstStyle/>
        <a:p>
          <a:pPr rtl="1"/>
          <a:r>
            <a:rPr lang="ar-LB" sz="1800" b="1" dirty="0">
              <a:solidFill>
                <a:schemeClr val="tx2">
                  <a:lumMod val="25000"/>
                </a:schemeClr>
              </a:solidFill>
              <a:cs typeface="A- Amir 1" pitchFamily="2" charset="-78"/>
            </a:rPr>
            <a:t>إختيار </a:t>
          </a:r>
          <a:r>
            <a:rPr lang="ar-LB" sz="2000" b="1" dirty="0">
              <a:solidFill>
                <a:schemeClr val="tx2">
                  <a:lumMod val="25000"/>
                </a:schemeClr>
              </a:solidFill>
              <a:cs typeface="A- Amir 1" pitchFamily="2" charset="-78"/>
            </a:rPr>
            <a:t>مركبات </a:t>
          </a:r>
          <a:r>
            <a:rPr lang="ar-LB" sz="1800" b="1" dirty="0">
              <a:solidFill>
                <a:schemeClr val="tx2">
                  <a:lumMod val="25000"/>
                </a:schemeClr>
              </a:solidFill>
              <a:cs typeface="A- Amir 1" pitchFamily="2" charset="-78"/>
            </a:rPr>
            <a:t>ذات سمية أقل</a:t>
          </a:r>
          <a:endParaRPr lang="en-US" sz="1800" b="1" dirty="0">
            <a:solidFill>
              <a:schemeClr val="tx2">
                <a:lumMod val="25000"/>
              </a:schemeClr>
            </a:solidFill>
            <a:cs typeface="A- Amir 1" pitchFamily="2" charset="-78"/>
          </a:endParaRPr>
        </a:p>
      </dgm:t>
    </dgm:pt>
    <dgm:pt modelId="{4B7873E2-3596-4D5D-914E-1AD5AD8A1856}" type="parTrans" cxnId="{81F35D4D-AC9F-4D04-8BA8-219C79DDCBF8}">
      <dgm:prSet/>
      <dgm:spPr/>
      <dgm:t>
        <a:bodyPr/>
        <a:lstStyle/>
        <a:p>
          <a:endParaRPr lang="en-US" sz="1100">
            <a:cs typeface="A- Amir 1" pitchFamily="2" charset="-78"/>
          </a:endParaRPr>
        </a:p>
      </dgm:t>
    </dgm:pt>
    <dgm:pt modelId="{FDC7C6E1-590F-4AA2-996A-FBF351090999}" type="sibTrans" cxnId="{81F35D4D-AC9F-4D04-8BA8-219C79DDCBF8}">
      <dgm:prSet/>
      <dgm:spPr/>
      <dgm:t>
        <a:bodyPr/>
        <a:lstStyle/>
        <a:p>
          <a:endParaRPr lang="en-US" sz="1100">
            <a:cs typeface="A- Amir 1" pitchFamily="2" charset="-78"/>
          </a:endParaRPr>
        </a:p>
      </dgm:t>
    </dgm:pt>
    <dgm:pt modelId="{15B62A61-DF2E-4083-9350-1BFB2079A6B1}">
      <dgm:prSet phldrT="[Text]" custT="1"/>
      <dgm:spPr/>
      <dgm:t>
        <a:bodyPr/>
        <a:lstStyle/>
        <a:p>
          <a:pPr rtl="1"/>
          <a:r>
            <a:rPr lang="ar-LB" sz="1800" b="1" dirty="0">
              <a:solidFill>
                <a:schemeClr val="tx2">
                  <a:lumMod val="25000"/>
                </a:schemeClr>
              </a:solidFill>
              <a:cs typeface="A- Amir 1" pitchFamily="2" charset="-78"/>
            </a:rPr>
            <a:t>استخدام أنواع المبيدات الأقل سمية ومن أهمها البودرة القابلة للبلل</a:t>
          </a:r>
          <a:endParaRPr lang="en-US" sz="1800" b="1" dirty="0">
            <a:solidFill>
              <a:schemeClr val="tx2">
                <a:lumMod val="25000"/>
              </a:schemeClr>
            </a:solidFill>
            <a:cs typeface="A- Amir 1" pitchFamily="2" charset="-78"/>
          </a:endParaRPr>
        </a:p>
      </dgm:t>
    </dgm:pt>
    <dgm:pt modelId="{229BC696-99C3-4E5E-8F98-BBC9594A335C}" type="parTrans" cxnId="{9F43801C-7B4B-41BA-9972-13FD84B02D43}">
      <dgm:prSet/>
      <dgm:spPr/>
      <dgm:t>
        <a:bodyPr/>
        <a:lstStyle/>
        <a:p>
          <a:endParaRPr lang="en-US" sz="1100">
            <a:cs typeface="A- Amir 1" pitchFamily="2" charset="-78"/>
          </a:endParaRPr>
        </a:p>
      </dgm:t>
    </dgm:pt>
    <dgm:pt modelId="{F35B2045-853F-47A7-8C85-4F46EC7B389A}" type="sibTrans" cxnId="{9F43801C-7B4B-41BA-9972-13FD84B02D43}">
      <dgm:prSet/>
      <dgm:spPr/>
      <dgm:t>
        <a:bodyPr/>
        <a:lstStyle/>
        <a:p>
          <a:endParaRPr lang="en-US" sz="1100">
            <a:cs typeface="A- Amir 1" pitchFamily="2" charset="-78"/>
          </a:endParaRPr>
        </a:p>
      </dgm:t>
    </dgm:pt>
    <dgm:pt modelId="{50571C5C-B202-4D96-BF89-C1C00C0E28AD}">
      <dgm:prSet phldrT="[Text]" custT="1"/>
      <dgm:spPr/>
      <dgm:t>
        <a:bodyPr/>
        <a:lstStyle/>
        <a:p>
          <a:pPr rtl="1"/>
          <a:r>
            <a:rPr lang="ar-LB" sz="1800" b="1" dirty="0">
              <a:solidFill>
                <a:schemeClr val="tx2">
                  <a:lumMod val="25000"/>
                </a:schemeClr>
              </a:solidFill>
              <a:cs typeface="A- Amir 1" pitchFamily="2" charset="-78"/>
            </a:rPr>
            <a:t>استخدام أقل التركيزات الملائمة</a:t>
          </a:r>
          <a:endParaRPr lang="en-US" sz="1800" b="1" dirty="0">
            <a:solidFill>
              <a:schemeClr val="tx2">
                <a:lumMod val="25000"/>
              </a:schemeClr>
            </a:solidFill>
            <a:cs typeface="A- Amir 1" pitchFamily="2" charset="-78"/>
          </a:endParaRPr>
        </a:p>
      </dgm:t>
    </dgm:pt>
    <dgm:pt modelId="{78117FFC-AAFD-4808-8EFD-CE4078C47F03}" type="parTrans" cxnId="{91A6468F-4247-44CA-92B8-454B01BB86AD}">
      <dgm:prSet/>
      <dgm:spPr/>
      <dgm:t>
        <a:bodyPr/>
        <a:lstStyle/>
        <a:p>
          <a:endParaRPr lang="en-US" sz="1100">
            <a:cs typeface="A- Amir 1" pitchFamily="2" charset="-78"/>
          </a:endParaRPr>
        </a:p>
      </dgm:t>
    </dgm:pt>
    <dgm:pt modelId="{CB39BAFA-FA88-4B80-B7D8-25812B1C1A9B}" type="sibTrans" cxnId="{91A6468F-4247-44CA-92B8-454B01BB86AD}">
      <dgm:prSet/>
      <dgm:spPr/>
      <dgm:t>
        <a:bodyPr/>
        <a:lstStyle/>
        <a:p>
          <a:endParaRPr lang="en-US" sz="1100">
            <a:cs typeface="A- Amir 1" pitchFamily="2" charset="-78"/>
          </a:endParaRPr>
        </a:p>
      </dgm:t>
    </dgm:pt>
    <dgm:pt modelId="{96230E4E-DC9C-4BCE-A3AF-BD9188530E12}">
      <dgm:prSet phldrT="[Text]" custT="1"/>
      <dgm:spPr/>
      <dgm:t>
        <a:bodyPr/>
        <a:lstStyle/>
        <a:p>
          <a:pPr rtl="1"/>
          <a:r>
            <a:rPr lang="ar-LB" sz="1800" b="1">
              <a:solidFill>
                <a:schemeClr val="tx2">
                  <a:lumMod val="25000"/>
                </a:schemeClr>
              </a:solidFill>
              <a:cs typeface="A- Amir 1" pitchFamily="2" charset="-78"/>
            </a:rPr>
            <a:t>الإلتزام بإرشادات السلامة</a:t>
          </a:r>
          <a:endParaRPr lang="en-US" sz="1800" b="1">
            <a:solidFill>
              <a:schemeClr val="tx2">
                <a:lumMod val="25000"/>
              </a:schemeClr>
            </a:solidFill>
            <a:cs typeface="A- Amir 1" pitchFamily="2" charset="-78"/>
          </a:endParaRPr>
        </a:p>
      </dgm:t>
    </dgm:pt>
    <dgm:pt modelId="{E0CE8B6D-67F0-4070-8AD4-B92A10881FC5}" type="parTrans" cxnId="{777E092C-CDD3-44BB-B178-563F48DD0A65}">
      <dgm:prSet/>
      <dgm:spPr/>
      <dgm:t>
        <a:bodyPr/>
        <a:lstStyle/>
        <a:p>
          <a:endParaRPr lang="en-US" sz="1100">
            <a:cs typeface="A- Amir 1" pitchFamily="2" charset="-78"/>
          </a:endParaRPr>
        </a:p>
      </dgm:t>
    </dgm:pt>
    <dgm:pt modelId="{A40FA943-181F-477D-BEF6-C4F30BA42FA7}" type="sibTrans" cxnId="{777E092C-CDD3-44BB-B178-563F48DD0A65}">
      <dgm:prSet/>
      <dgm:spPr/>
      <dgm:t>
        <a:bodyPr/>
        <a:lstStyle/>
        <a:p>
          <a:endParaRPr lang="en-US" sz="1100">
            <a:cs typeface="A- Amir 1" pitchFamily="2" charset="-78"/>
          </a:endParaRPr>
        </a:p>
      </dgm:t>
    </dgm:pt>
    <dgm:pt modelId="{4842C4D3-4042-4E9F-9A26-F692389FA115}">
      <dgm:prSet phldrT="[Text]" custT="1"/>
      <dgm:spPr/>
      <dgm:t>
        <a:bodyPr/>
        <a:lstStyle/>
        <a:p>
          <a:pPr rtl="1"/>
          <a:r>
            <a:rPr lang="ar-LB" sz="1600" b="1" dirty="0">
              <a:solidFill>
                <a:schemeClr val="tx2">
                  <a:lumMod val="25000"/>
                </a:schemeClr>
              </a:solidFill>
              <a:cs typeface="A- Amir 1" pitchFamily="2" charset="-78"/>
            </a:rPr>
            <a:t>غسل الملابس الوقائية بد نهاية كل يوم عمل</a:t>
          </a:r>
          <a:endParaRPr lang="en-US" sz="1600" b="1" dirty="0">
            <a:solidFill>
              <a:schemeClr val="tx2">
                <a:lumMod val="25000"/>
              </a:schemeClr>
            </a:solidFill>
            <a:cs typeface="A- Amir 1" pitchFamily="2" charset="-78"/>
          </a:endParaRPr>
        </a:p>
      </dgm:t>
    </dgm:pt>
    <dgm:pt modelId="{CECA1527-EAA9-40A0-9E10-9116FFA82B86}" type="parTrans" cxnId="{4D001352-3380-484F-91CD-11707DA271BF}">
      <dgm:prSet/>
      <dgm:spPr/>
      <dgm:t>
        <a:bodyPr/>
        <a:lstStyle/>
        <a:p>
          <a:endParaRPr lang="en-US" sz="1100">
            <a:cs typeface="A- Amir 1" pitchFamily="2" charset="-78"/>
          </a:endParaRPr>
        </a:p>
      </dgm:t>
    </dgm:pt>
    <dgm:pt modelId="{4AB6C2B2-EDFF-484B-AC15-F441741B0327}" type="sibTrans" cxnId="{4D001352-3380-484F-91CD-11707DA271BF}">
      <dgm:prSet/>
      <dgm:spPr/>
      <dgm:t>
        <a:bodyPr/>
        <a:lstStyle/>
        <a:p>
          <a:endParaRPr lang="en-US" sz="1100">
            <a:cs typeface="A- Amir 1" pitchFamily="2" charset="-78"/>
          </a:endParaRPr>
        </a:p>
      </dgm:t>
    </dgm:pt>
    <dgm:pt modelId="{2B7D889F-292B-49B1-BC3E-E911C91C0160}">
      <dgm:prSet phldrT="[Text]" custT="1"/>
      <dgm:spPr/>
      <dgm:t>
        <a:bodyPr/>
        <a:lstStyle/>
        <a:p>
          <a:pPr rtl="1"/>
          <a:r>
            <a:rPr lang="ar-LB" sz="1600" b="1" dirty="0">
              <a:solidFill>
                <a:schemeClr val="tx2">
                  <a:lumMod val="25000"/>
                </a:schemeClr>
              </a:solidFill>
              <a:cs typeface="A- Amir 1" pitchFamily="2" charset="-78"/>
            </a:rPr>
            <a:t>عدم زيادة وقت العمل عن المسموح به</a:t>
          </a:r>
          <a:endParaRPr lang="en-US" sz="1600" b="1" dirty="0">
            <a:solidFill>
              <a:schemeClr val="tx2">
                <a:lumMod val="25000"/>
              </a:schemeClr>
            </a:solidFill>
            <a:cs typeface="A- Amir 1" pitchFamily="2" charset="-78"/>
          </a:endParaRPr>
        </a:p>
      </dgm:t>
    </dgm:pt>
    <dgm:pt modelId="{9F3CED59-F668-4569-A5D1-7E41C4E781C6}" type="parTrans" cxnId="{E8470187-38F8-46DC-8D12-96C18AF93CD5}">
      <dgm:prSet/>
      <dgm:spPr/>
      <dgm:t>
        <a:bodyPr/>
        <a:lstStyle/>
        <a:p>
          <a:endParaRPr lang="en-US" sz="1100">
            <a:cs typeface="A- Amir 1" pitchFamily="2" charset="-78"/>
          </a:endParaRPr>
        </a:p>
      </dgm:t>
    </dgm:pt>
    <dgm:pt modelId="{43F85928-4156-461C-B8F7-078BB74A1981}" type="sibTrans" cxnId="{E8470187-38F8-46DC-8D12-96C18AF93CD5}">
      <dgm:prSet/>
      <dgm:spPr/>
      <dgm:t>
        <a:bodyPr/>
        <a:lstStyle/>
        <a:p>
          <a:endParaRPr lang="en-US" sz="1100">
            <a:cs typeface="A- Amir 1" pitchFamily="2" charset="-78"/>
          </a:endParaRPr>
        </a:p>
      </dgm:t>
    </dgm:pt>
    <dgm:pt modelId="{F9C1C0E0-B107-4C2F-B122-3741D0A41205}" type="pres">
      <dgm:prSet presAssocID="{4B189071-B492-4784-9360-93A86E048378}" presName="Name0" presStyleCnt="0">
        <dgm:presLayoutVars>
          <dgm:dir/>
          <dgm:animLvl val="lvl"/>
          <dgm:resizeHandles val="exact"/>
        </dgm:presLayoutVars>
      </dgm:prSet>
      <dgm:spPr/>
      <dgm:t>
        <a:bodyPr/>
        <a:lstStyle/>
        <a:p>
          <a:endParaRPr lang="en-US"/>
        </a:p>
      </dgm:t>
    </dgm:pt>
    <dgm:pt modelId="{3656ECBD-BE76-4AC9-91CC-09364046CF17}" type="pres">
      <dgm:prSet presAssocID="{4B189071-B492-4784-9360-93A86E048378}" presName="tSp" presStyleCnt="0"/>
      <dgm:spPr/>
    </dgm:pt>
    <dgm:pt modelId="{59612F46-1337-4DAE-BB43-9A78C7911B49}" type="pres">
      <dgm:prSet presAssocID="{4B189071-B492-4784-9360-93A86E048378}" presName="bSp" presStyleCnt="0"/>
      <dgm:spPr/>
    </dgm:pt>
    <dgm:pt modelId="{7DBEEECC-9C66-4488-8265-3EEDE9DB23AA}" type="pres">
      <dgm:prSet presAssocID="{4B189071-B492-4784-9360-93A86E048378}" presName="process" presStyleCnt="0"/>
      <dgm:spPr/>
    </dgm:pt>
    <dgm:pt modelId="{BA426876-7882-4598-B747-84BDDA9933A7}" type="pres">
      <dgm:prSet presAssocID="{DED151A2-9B73-448A-A6BB-892B8DE33358}" presName="composite1" presStyleCnt="0"/>
      <dgm:spPr/>
    </dgm:pt>
    <dgm:pt modelId="{109D3783-9A51-46C7-B9D0-A8A0DF78164C}" type="pres">
      <dgm:prSet presAssocID="{DED151A2-9B73-448A-A6BB-892B8DE33358}" presName="dummyNode1" presStyleLbl="node1" presStyleIdx="0" presStyleCnt="3"/>
      <dgm:spPr/>
    </dgm:pt>
    <dgm:pt modelId="{3240D340-0623-455D-ADFD-0C75976E8A08}" type="pres">
      <dgm:prSet presAssocID="{DED151A2-9B73-448A-A6BB-892B8DE33358}" presName="childNode1" presStyleLbl="bgAcc1" presStyleIdx="0" presStyleCnt="3" custScaleX="116866" custScaleY="142457">
        <dgm:presLayoutVars>
          <dgm:bulletEnabled val="1"/>
        </dgm:presLayoutVars>
      </dgm:prSet>
      <dgm:spPr/>
      <dgm:t>
        <a:bodyPr/>
        <a:lstStyle/>
        <a:p>
          <a:endParaRPr lang="en-US"/>
        </a:p>
      </dgm:t>
    </dgm:pt>
    <dgm:pt modelId="{9F813F8A-CD74-429E-9FE8-6A107F4119C0}" type="pres">
      <dgm:prSet presAssocID="{DED151A2-9B73-448A-A6BB-892B8DE33358}" presName="childNode1tx" presStyleLbl="bgAcc1" presStyleIdx="0" presStyleCnt="3">
        <dgm:presLayoutVars>
          <dgm:bulletEnabled val="1"/>
        </dgm:presLayoutVars>
      </dgm:prSet>
      <dgm:spPr/>
      <dgm:t>
        <a:bodyPr/>
        <a:lstStyle/>
        <a:p>
          <a:endParaRPr lang="en-US"/>
        </a:p>
      </dgm:t>
    </dgm:pt>
    <dgm:pt modelId="{2A9274BD-F9B6-43A6-91E9-D1533858D551}" type="pres">
      <dgm:prSet presAssocID="{DED151A2-9B73-448A-A6BB-892B8DE33358}" presName="parentNode1" presStyleLbl="node1" presStyleIdx="0" presStyleCnt="3" custLinFactNeighborX="-22576" custLinFactNeighborY="45238">
        <dgm:presLayoutVars>
          <dgm:chMax val="1"/>
          <dgm:bulletEnabled val="1"/>
        </dgm:presLayoutVars>
      </dgm:prSet>
      <dgm:spPr/>
      <dgm:t>
        <a:bodyPr/>
        <a:lstStyle/>
        <a:p>
          <a:endParaRPr lang="en-US"/>
        </a:p>
      </dgm:t>
    </dgm:pt>
    <dgm:pt modelId="{2C60242E-3120-4932-951F-1FC3C2D20992}" type="pres">
      <dgm:prSet presAssocID="{DED151A2-9B73-448A-A6BB-892B8DE33358}" presName="connSite1" presStyleCnt="0"/>
      <dgm:spPr/>
    </dgm:pt>
    <dgm:pt modelId="{B3DF5484-7F40-401E-B5E3-B01D333B64AC}" type="pres">
      <dgm:prSet presAssocID="{9AE1B582-F512-463D-9D10-516B3BF3FCDB}" presName="Name9" presStyleLbl="sibTrans2D1" presStyleIdx="0" presStyleCnt="2"/>
      <dgm:spPr/>
      <dgm:t>
        <a:bodyPr/>
        <a:lstStyle/>
        <a:p>
          <a:endParaRPr lang="en-US"/>
        </a:p>
      </dgm:t>
    </dgm:pt>
    <dgm:pt modelId="{E2EA0F5C-F41F-4F17-8C19-9F739F1D40DB}" type="pres">
      <dgm:prSet presAssocID="{224139DB-6F78-40D0-8761-E1CF44008433}" presName="composite2" presStyleCnt="0"/>
      <dgm:spPr/>
    </dgm:pt>
    <dgm:pt modelId="{2DB95C99-8EA1-42A2-9733-54F1103FCB25}" type="pres">
      <dgm:prSet presAssocID="{224139DB-6F78-40D0-8761-E1CF44008433}" presName="dummyNode2" presStyleLbl="node1" presStyleIdx="0" presStyleCnt="3"/>
      <dgm:spPr/>
    </dgm:pt>
    <dgm:pt modelId="{863EC613-FA0E-4563-A5E5-523016985697}" type="pres">
      <dgm:prSet presAssocID="{224139DB-6F78-40D0-8761-E1CF44008433}" presName="childNode2" presStyleLbl="bgAcc1" presStyleIdx="1" presStyleCnt="3" custScaleX="115987" custScaleY="138985">
        <dgm:presLayoutVars>
          <dgm:bulletEnabled val="1"/>
        </dgm:presLayoutVars>
      </dgm:prSet>
      <dgm:spPr/>
      <dgm:t>
        <a:bodyPr/>
        <a:lstStyle/>
        <a:p>
          <a:endParaRPr lang="en-US"/>
        </a:p>
      </dgm:t>
    </dgm:pt>
    <dgm:pt modelId="{89E8A570-6E8A-4F07-88B5-1485F7019171}" type="pres">
      <dgm:prSet presAssocID="{224139DB-6F78-40D0-8761-E1CF44008433}" presName="childNode2tx" presStyleLbl="bgAcc1" presStyleIdx="1" presStyleCnt="3">
        <dgm:presLayoutVars>
          <dgm:bulletEnabled val="1"/>
        </dgm:presLayoutVars>
      </dgm:prSet>
      <dgm:spPr/>
      <dgm:t>
        <a:bodyPr/>
        <a:lstStyle/>
        <a:p>
          <a:endParaRPr lang="en-US"/>
        </a:p>
      </dgm:t>
    </dgm:pt>
    <dgm:pt modelId="{6DFF4CD6-42C4-4AB2-AEB1-C17DCC11B95B}" type="pres">
      <dgm:prSet presAssocID="{224139DB-6F78-40D0-8761-E1CF44008433}" presName="parentNode2" presStyleLbl="node1" presStyleIdx="1" presStyleCnt="3" custLinFactNeighborX="-18706" custLinFactNeighborY="-16749">
        <dgm:presLayoutVars>
          <dgm:chMax val="0"/>
          <dgm:bulletEnabled val="1"/>
        </dgm:presLayoutVars>
      </dgm:prSet>
      <dgm:spPr/>
      <dgm:t>
        <a:bodyPr/>
        <a:lstStyle/>
        <a:p>
          <a:endParaRPr lang="en-US"/>
        </a:p>
      </dgm:t>
    </dgm:pt>
    <dgm:pt modelId="{5EC9B928-26BD-4257-81AD-F330B285BAC7}" type="pres">
      <dgm:prSet presAssocID="{224139DB-6F78-40D0-8761-E1CF44008433}" presName="connSite2" presStyleCnt="0"/>
      <dgm:spPr/>
    </dgm:pt>
    <dgm:pt modelId="{11535669-82CA-41E8-BF2E-7D5733FEF393}" type="pres">
      <dgm:prSet presAssocID="{EFDFCEEF-E6C4-4734-9236-CA56C90B9BAA}" presName="Name18" presStyleLbl="sibTrans2D1" presStyleIdx="1" presStyleCnt="2"/>
      <dgm:spPr/>
      <dgm:t>
        <a:bodyPr/>
        <a:lstStyle/>
        <a:p>
          <a:endParaRPr lang="en-US"/>
        </a:p>
      </dgm:t>
    </dgm:pt>
    <dgm:pt modelId="{522E8A86-9F2F-4BB4-A339-C30CD1F2DB33}" type="pres">
      <dgm:prSet presAssocID="{BB40935D-BC65-47AA-AD61-600946F1957F}" presName="composite1" presStyleCnt="0"/>
      <dgm:spPr/>
    </dgm:pt>
    <dgm:pt modelId="{8B21ED20-861B-4939-8101-AE81E2D13FB6}" type="pres">
      <dgm:prSet presAssocID="{BB40935D-BC65-47AA-AD61-600946F1957F}" presName="dummyNode1" presStyleLbl="node1" presStyleIdx="1" presStyleCnt="3"/>
      <dgm:spPr/>
    </dgm:pt>
    <dgm:pt modelId="{D7173C0E-3A5B-4A92-BBB3-534937B58E21}" type="pres">
      <dgm:prSet presAssocID="{BB40935D-BC65-47AA-AD61-600946F1957F}" presName="childNode1" presStyleLbl="bgAcc1" presStyleIdx="2" presStyleCnt="3" custScaleX="119623" custScaleY="144221">
        <dgm:presLayoutVars>
          <dgm:bulletEnabled val="1"/>
        </dgm:presLayoutVars>
      </dgm:prSet>
      <dgm:spPr/>
      <dgm:t>
        <a:bodyPr/>
        <a:lstStyle/>
        <a:p>
          <a:endParaRPr lang="en-US"/>
        </a:p>
      </dgm:t>
    </dgm:pt>
    <dgm:pt modelId="{C6C8664D-80A8-4625-AF28-E8FB407ED06C}" type="pres">
      <dgm:prSet presAssocID="{BB40935D-BC65-47AA-AD61-600946F1957F}" presName="childNode1tx" presStyleLbl="bgAcc1" presStyleIdx="2" presStyleCnt="3">
        <dgm:presLayoutVars>
          <dgm:bulletEnabled val="1"/>
        </dgm:presLayoutVars>
      </dgm:prSet>
      <dgm:spPr/>
      <dgm:t>
        <a:bodyPr/>
        <a:lstStyle/>
        <a:p>
          <a:endParaRPr lang="en-US"/>
        </a:p>
      </dgm:t>
    </dgm:pt>
    <dgm:pt modelId="{625458DB-2972-43C7-886D-B860E015884B}" type="pres">
      <dgm:prSet presAssocID="{BB40935D-BC65-47AA-AD61-600946F1957F}" presName="parentNode1" presStyleLbl="node1" presStyleIdx="2" presStyleCnt="3" custScaleY="161366" custLinFactY="27955" custLinFactNeighborX="-18561" custLinFactNeighborY="100000">
        <dgm:presLayoutVars>
          <dgm:chMax val="1"/>
          <dgm:bulletEnabled val="1"/>
        </dgm:presLayoutVars>
      </dgm:prSet>
      <dgm:spPr/>
      <dgm:t>
        <a:bodyPr/>
        <a:lstStyle/>
        <a:p>
          <a:endParaRPr lang="en-US"/>
        </a:p>
      </dgm:t>
    </dgm:pt>
    <dgm:pt modelId="{8F0880EB-D22D-4A3A-8E58-2D08AD8A6D2D}" type="pres">
      <dgm:prSet presAssocID="{BB40935D-BC65-47AA-AD61-600946F1957F}" presName="connSite1" presStyleCnt="0"/>
      <dgm:spPr/>
    </dgm:pt>
  </dgm:ptLst>
  <dgm:cxnLst>
    <dgm:cxn modelId="{74A19D1B-3221-43DF-BF80-D501E4865571}" type="presOf" srcId="{9AE1B582-F512-463D-9D10-516B3BF3FCDB}" destId="{B3DF5484-7F40-401E-B5E3-B01D333B64AC}" srcOrd="0" destOrd="0" presId="urn:microsoft.com/office/officeart/2005/8/layout/hProcess4"/>
    <dgm:cxn modelId="{3948BBA3-F0DC-4B46-A843-1CCE7668D9C4}" srcId="{224139DB-6F78-40D0-8761-E1CF44008433}" destId="{DD49038B-774E-4E65-B20D-29EB4A1D35AB}" srcOrd="1" destOrd="0" parTransId="{0AAC9806-0485-42A9-800C-C1A7BD6B4D41}" sibTransId="{9367D03E-1600-474C-AFBA-403D0CCB16BD}"/>
    <dgm:cxn modelId="{5A114CA3-3F74-47B7-B8ED-6EF72F4FE6E3}" srcId="{224139DB-6F78-40D0-8761-E1CF44008433}" destId="{94DAD8DD-71D2-44A8-9FB3-F13F8054C9A1}" srcOrd="0" destOrd="0" parTransId="{8CFF89B9-AC61-4FCC-9810-6DF9C4F95F60}" sibTransId="{BE1B7469-7B66-4D4D-B111-C8CD06070C68}"/>
    <dgm:cxn modelId="{FDA2A70A-433C-40CD-9C75-714BF60A269F}" type="presOf" srcId="{3B2A71D9-FA52-4AA9-BFBF-29E2A1A3A5A6}" destId="{3240D340-0623-455D-ADFD-0C75976E8A08}" srcOrd="0" destOrd="0" presId="urn:microsoft.com/office/officeart/2005/8/layout/hProcess4"/>
    <dgm:cxn modelId="{FEF962F4-4DC0-433A-AC2F-7F763BEF2AAB}" type="presOf" srcId="{4842C4D3-4042-4E9F-9A26-F692389FA115}" destId="{9F813F8A-CD74-429E-9FE8-6A107F4119C0}" srcOrd="1" destOrd="1" presId="urn:microsoft.com/office/officeart/2005/8/layout/hProcess4"/>
    <dgm:cxn modelId="{46D18FFA-F295-49FF-90CF-C5D047DBFC9E}" type="presOf" srcId="{224139DB-6F78-40D0-8761-E1CF44008433}" destId="{6DFF4CD6-42C4-4AB2-AEB1-C17DCC11B95B}" srcOrd="0" destOrd="0" presId="urn:microsoft.com/office/officeart/2005/8/layout/hProcess4"/>
    <dgm:cxn modelId="{B68500D2-BE96-4C0A-84AD-4F62000113C6}" type="presOf" srcId="{50571C5C-B202-4D96-BF89-C1C00C0E28AD}" destId="{C6C8664D-80A8-4625-AF28-E8FB407ED06C}" srcOrd="1" destOrd="2" presId="urn:microsoft.com/office/officeart/2005/8/layout/hProcess4"/>
    <dgm:cxn modelId="{24E65865-B42A-4074-BFE5-8B6AB5F74A9D}" type="presOf" srcId="{DD49038B-774E-4E65-B20D-29EB4A1D35AB}" destId="{863EC613-FA0E-4563-A5E5-523016985697}" srcOrd="0" destOrd="1" presId="urn:microsoft.com/office/officeart/2005/8/layout/hProcess4"/>
    <dgm:cxn modelId="{F6E27BCC-8FF6-4CD6-A3CD-2B010562F2DC}" type="presOf" srcId="{227CDBCF-3D7A-44BA-97B1-0A37C2121EEB}" destId="{D7173C0E-3A5B-4A92-BBB3-534937B58E21}" srcOrd="0" destOrd="0" presId="urn:microsoft.com/office/officeart/2005/8/layout/hProcess4"/>
    <dgm:cxn modelId="{9D73FA6A-671E-41A9-AF29-896B3CAF61E6}" type="presOf" srcId="{DD49038B-774E-4E65-B20D-29EB4A1D35AB}" destId="{89E8A570-6E8A-4F07-88B5-1485F7019171}" srcOrd="1" destOrd="1" presId="urn:microsoft.com/office/officeart/2005/8/layout/hProcess4"/>
    <dgm:cxn modelId="{28F711C1-3671-4FB5-9BBB-EA0A8A17D170}" srcId="{4B189071-B492-4784-9360-93A86E048378}" destId="{BB40935D-BC65-47AA-AD61-600946F1957F}" srcOrd="2" destOrd="0" parTransId="{956C5200-FAE5-48BE-9B3E-9594F1C06E1B}" sibTransId="{82DA4A8B-AF4F-4E5D-A17C-5E3DE874E65B}"/>
    <dgm:cxn modelId="{9F43801C-7B4B-41BA-9972-13FD84B02D43}" srcId="{BB40935D-BC65-47AA-AD61-600946F1957F}" destId="{15B62A61-DF2E-4083-9350-1BFB2079A6B1}" srcOrd="1" destOrd="0" parTransId="{229BC696-99C3-4E5E-8F98-BBC9594A335C}" sibTransId="{F35B2045-853F-47A7-8C85-4F46EC7B389A}"/>
    <dgm:cxn modelId="{420BD383-44E1-4B31-99DC-CB3831EF2C1C}" type="presOf" srcId="{4842C4D3-4042-4E9F-9A26-F692389FA115}" destId="{3240D340-0623-455D-ADFD-0C75976E8A08}" srcOrd="0" destOrd="1" presId="urn:microsoft.com/office/officeart/2005/8/layout/hProcess4"/>
    <dgm:cxn modelId="{D84A2BF1-5810-4A3B-825C-4C5BBF26792D}" type="presOf" srcId="{50571C5C-B202-4D96-BF89-C1C00C0E28AD}" destId="{D7173C0E-3A5B-4A92-BBB3-534937B58E21}" srcOrd="0" destOrd="2" presId="urn:microsoft.com/office/officeart/2005/8/layout/hProcess4"/>
    <dgm:cxn modelId="{4D001352-3380-484F-91CD-11707DA271BF}" srcId="{DED151A2-9B73-448A-A6BB-892B8DE33358}" destId="{4842C4D3-4042-4E9F-9A26-F692389FA115}" srcOrd="1" destOrd="0" parTransId="{CECA1527-EAA9-40A0-9E10-9116FFA82B86}" sibTransId="{4AB6C2B2-EDFF-484B-AC15-F441741B0327}"/>
    <dgm:cxn modelId="{0B6DE468-7106-4302-9DEC-5F77C5A09E02}" type="presOf" srcId="{15B62A61-DF2E-4083-9350-1BFB2079A6B1}" destId="{D7173C0E-3A5B-4A92-BBB3-534937B58E21}" srcOrd="0" destOrd="1" presId="urn:microsoft.com/office/officeart/2005/8/layout/hProcess4"/>
    <dgm:cxn modelId="{C653C089-A887-444E-BEBD-05C1C1831909}" type="presOf" srcId="{3B2A71D9-FA52-4AA9-BFBF-29E2A1A3A5A6}" destId="{9F813F8A-CD74-429E-9FE8-6A107F4119C0}" srcOrd="1" destOrd="0" presId="urn:microsoft.com/office/officeart/2005/8/layout/hProcess4"/>
    <dgm:cxn modelId="{91A6468F-4247-44CA-92B8-454B01BB86AD}" srcId="{BB40935D-BC65-47AA-AD61-600946F1957F}" destId="{50571C5C-B202-4D96-BF89-C1C00C0E28AD}" srcOrd="2" destOrd="0" parTransId="{78117FFC-AAFD-4808-8EFD-CE4078C47F03}" sibTransId="{CB39BAFA-FA88-4B80-B7D8-25812B1C1A9B}"/>
    <dgm:cxn modelId="{5835A2BA-6204-4621-B02C-0A178BBEA042}" srcId="{4B189071-B492-4784-9360-93A86E048378}" destId="{DED151A2-9B73-448A-A6BB-892B8DE33358}" srcOrd="0" destOrd="0" parTransId="{BC5E8503-2053-488E-945A-BB35AD69F7E8}" sibTransId="{9AE1B582-F512-463D-9D10-516B3BF3FCDB}"/>
    <dgm:cxn modelId="{E8470187-38F8-46DC-8D12-96C18AF93CD5}" srcId="{DED151A2-9B73-448A-A6BB-892B8DE33358}" destId="{2B7D889F-292B-49B1-BC3E-E911C91C0160}" srcOrd="2" destOrd="0" parTransId="{9F3CED59-F668-4569-A5D1-7E41C4E781C6}" sibTransId="{43F85928-4156-461C-B8F7-078BB74A1981}"/>
    <dgm:cxn modelId="{A23139B0-2F72-41C7-AF33-E67D74B2000F}" type="presOf" srcId="{94DAD8DD-71D2-44A8-9FB3-F13F8054C9A1}" destId="{89E8A570-6E8A-4F07-88B5-1485F7019171}" srcOrd="1" destOrd="0" presId="urn:microsoft.com/office/officeart/2005/8/layout/hProcess4"/>
    <dgm:cxn modelId="{777E092C-CDD3-44BB-B178-563F48DD0A65}" srcId="{224139DB-6F78-40D0-8761-E1CF44008433}" destId="{96230E4E-DC9C-4BCE-A3AF-BD9188530E12}" srcOrd="2" destOrd="0" parTransId="{E0CE8B6D-67F0-4070-8AD4-B92A10881FC5}" sibTransId="{A40FA943-181F-477D-BEF6-C4F30BA42FA7}"/>
    <dgm:cxn modelId="{42F1FE1E-625B-4EDC-BCDC-65320D0B3BBC}" type="presOf" srcId="{2B7D889F-292B-49B1-BC3E-E911C91C0160}" destId="{3240D340-0623-455D-ADFD-0C75976E8A08}" srcOrd="0" destOrd="2" presId="urn:microsoft.com/office/officeart/2005/8/layout/hProcess4"/>
    <dgm:cxn modelId="{B61E905F-B567-444D-B5D0-3DC5F3D7E44F}" type="presOf" srcId="{15B62A61-DF2E-4083-9350-1BFB2079A6B1}" destId="{C6C8664D-80A8-4625-AF28-E8FB407ED06C}" srcOrd="1" destOrd="1" presId="urn:microsoft.com/office/officeart/2005/8/layout/hProcess4"/>
    <dgm:cxn modelId="{FB40E7DA-33E5-43C8-9896-0F91263FD800}" type="presOf" srcId="{94DAD8DD-71D2-44A8-9FB3-F13F8054C9A1}" destId="{863EC613-FA0E-4563-A5E5-523016985697}" srcOrd="0" destOrd="0" presId="urn:microsoft.com/office/officeart/2005/8/layout/hProcess4"/>
    <dgm:cxn modelId="{090BE338-E7FC-4911-B998-FD016D478DB7}" type="presOf" srcId="{96230E4E-DC9C-4BCE-A3AF-BD9188530E12}" destId="{89E8A570-6E8A-4F07-88B5-1485F7019171}" srcOrd="1" destOrd="2" presId="urn:microsoft.com/office/officeart/2005/8/layout/hProcess4"/>
    <dgm:cxn modelId="{81F35D4D-AC9F-4D04-8BA8-219C79DDCBF8}" srcId="{BB40935D-BC65-47AA-AD61-600946F1957F}" destId="{227CDBCF-3D7A-44BA-97B1-0A37C2121EEB}" srcOrd="0" destOrd="0" parTransId="{4B7873E2-3596-4D5D-914E-1AD5AD8A1856}" sibTransId="{FDC7C6E1-590F-4AA2-996A-FBF351090999}"/>
    <dgm:cxn modelId="{BE802407-D59A-4A5B-B4F9-3CD1D016B4E0}" type="presOf" srcId="{96230E4E-DC9C-4BCE-A3AF-BD9188530E12}" destId="{863EC613-FA0E-4563-A5E5-523016985697}" srcOrd="0" destOrd="2" presId="urn:microsoft.com/office/officeart/2005/8/layout/hProcess4"/>
    <dgm:cxn modelId="{C61A09B6-AE46-4AE9-BCAD-EE12FA5CA21A}" type="presOf" srcId="{DED151A2-9B73-448A-A6BB-892B8DE33358}" destId="{2A9274BD-F9B6-43A6-91E9-D1533858D551}" srcOrd="0" destOrd="0" presId="urn:microsoft.com/office/officeart/2005/8/layout/hProcess4"/>
    <dgm:cxn modelId="{586DC8AB-BC54-46E6-992F-C833FFFDFD49}" type="presOf" srcId="{BB40935D-BC65-47AA-AD61-600946F1957F}" destId="{625458DB-2972-43C7-886D-B860E015884B}" srcOrd="0" destOrd="0" presId="urn:microsoft.com/office/officeart/2005/8/layout/hProcess4"/>
    <dgm:cxn modelId="{4AF83C4F-6FAD-4C64-BD07-5884C322F434}" srcId="{DED151A2-9B73-448A-A6BB-892B8DE33358}" destId="{3B2A71D9-FA52-4AA9-BFBF-29E2A1A3A5A6}" srcOrd="0" destOrd="0" parTransId="{69A559C9-4A8A-4D5A-8BF8-0117A589D390}" sibTransId="{4F18C6E6-0EED-47E6-95E7-728293D7C17D}"/>
    <dgm:cxn modelId="{A59F9C0C-56DE-4ABD-9F59-665D76E703A2}" type="presOf" srcId="{2B7D889F-292B-49B1-BC3E-E911C91C0160}" destId="{9F813F8A-CD74-429E-9FE8-6A107F4119C0}" srcOrd="1" destOrd="2" presId="urn:microsoft.com/office/officeart/2005/8/layout/hProcess4"/>
    <dgm:cxn modelId="{414D04B0-B2C1-47FB-B284-27387500E9E4}" srcId="{4B189071-B492-4784-9360-93A86E048378}" destId="{224139DB-6F78-40D0-8761-E1CF44008433}" srcOrd="1" destOrd="0" parTransId="{CEDFF868-D8EB-4A05-944E-BECF3CDE7C7D}" sibTransId="{EFDFCEEF-E6C4-4734-9236-CA56C90B9BAA}"/>
    <dgm:cxn modelId="{BB35F89B-0498-4A3B-B519-C28E09EC98A5}" type="presOf" srcId="{227CDBCF-3D7A-44BA-97B1-0A37C2121EEB}" destId="{C6C8664D-80A8-4625-AF28-E8FB407ED06C}" srcOrd="1" destOrd="0" presId="urn:microsoft.com/office/officeart/2005/8/layout/hProcess4"/>
    <dgm:cxn modelId="{708C2C57-FDB0-4523-920E-D7ADAB3D5DB8}" type="presOf" srcId="{EFDFCEEF-E6C4-4734-9236-CA56C90B9BAA}" destId="{11535669-82CA-41E8-BF2E-7D5733FEF393}" srcOrd="0" destOrd="0" presId="urn:microsoft.com/office/officeart/2005/8/layout/hProcess4"/>
    <dgm:cxn modelId="{46C9B6EF-B201-44EE-88E0-BFE77E4B61CB}" type="presOf" srcId="{4B189071-B492-4784-9360-93A86E048378}" destId="{F9C1C0E0-B107-4C2F-B122-3741D0A41205}" srcOrd="0" destOrd="0" presId="urn:microsoft.com/office/officeart/2005/8/layout/hProcess4"/>
    <dgm:cxn modelId="{6B7A8D52-906B-4EC5-A65A-F874D9E9A410}" type="presParOf" srcId="{F9C1C0E0-B107-4C2F-B122-3741D0A41205}" destId="{3656ECBD-BE76-4AC9-91CC-09364046CF17}" srcOrd="0" destOrd="0" presId="urn:microsoft.com/office/officeart/2005/8/layout/hProcess4"/>
    <dgm:cxn modelId="{6F984D87-29F3-4A21-A91D-21811BD46CA5}" type="presParOf" srcId="{F9C1C0E0-B107-4C2F-B122-3741D0A41205}" destId="{59612F46-1337-4DAE-BB43-9A78C7911B49}" srcOrd="1" destOrd="0" presId="urn:microsoft.com/office/officeart/2005/8/layout/hProcess4"/>
    <dgm:cxn modelId="{FD049452-9A21-4736-8BDE-2A1C88F3BCDE}" type="presParOf" srcId="{F9C1C0E0-B107-4C2F-B122-3741D0A41205}" destId="{7DBEEECC-9C66-4488-8265-3EEDE9DB23AA}" srcOrd="2" destOrd="0" presId="urn:microsoft.com/office/officeart/2005/8/layout/hProcess4"/>
    <dgm:cxn modelId="{261C5BEE-53E9-4206-BCEC-3ADF0B42F40F}" type="presParOf" srcId="{7DBEEECC-9C66-4488-8265-3EEDE9DB23AA}" destId="{BA426876-7882-4598-B747-84BDDA9933A7}" srcOrd="0" destOrd="0" presId="urn:microsoft.com/office/officeart/2005/8/layout/hProcess4"/>
    <dgm:cxn modelId="{83874B5A-705D-4B5C-A7D5-7DA09546F14C}" type="presParOf" srcId="{BA426876-7882-4598-B747-84BDDA9933A7}" destId="{109D3783-9A51-46C7-B9D0-A8A0DF78164C}" srcOrd="0" destOrd="0" presId="urn:microsoft.com/office/officeart/2005/8/layout/hProcess4"/>
    <dgm:cxn modelId="{215C6396-08DA-4B80-A9A7-C44FE1C843BE}" type="presParOf" srcId="{BA426876-7882-4598-B747-84BDDA9933A7}" destId="{3240D340-0623-455D-ADFD-0C75976E8A08}" srcOrd="1" destOrd="0" presId="urn:microsoft.com/office/officeart/2005/8/layout/hProcess4"/>
    <dgm:cxn modelId="{40982092-AE51-4C4C-AA8A-753A32C182D0}" type="presParOf" srcId="{BA426876-7882-4598-B747-84BDDA9933A7}" destId="{9F813F8A-CD74-429E-9FE8-6A107F4119C0}" srcOrd="2" destOrd="0" presId="urn:microsoft.com/office/officeart/2005/8/layout/hProcess4"/>
    <dgm:cxn modelId="{D44FE472-445D-4DFE-9B1D-D6666D582B5E}" type="presParOf" srcId="{BA426876-7882-4598-B747-84BDDA9933A7}" destId="{2A9274BD-F9B6-43A6-91E9-D1533858D551}" srcOrd="3" destOrd="0" presId="urn:microsoft.com/office/officeart/2005/8/layout/hProcess4"/>
    <dgm:cxn modelId="{DC5C8575-11C2-4637-8621-B09C4AC42449}" type="presParOf" srcId="{BA426876-7882-4598-B747-84BDDA9933A7}" destId="{2C60242E-3120-4932-951F-1FC3C2D20992}" srcOrd="4" destOrd="0" presId="urn:microsoft.com/office/officeart/2005/8/layout/hProcess4"/>
    <dgm:cxn modelId="{DEBBC599-45D7-482E-ADAE-F11168D970DD}" type="presParOf" srcId="{7DBEEECC-9C66-4488-8265-3EEDE9DB23AA}" destId="{B3DF5484-7F40-401E-B5E3-B01D333B64AC}" srcOrd="1" destOrd="0" presId="urn:microsoft.com/office/officeart/2005/8/layout/hProcess4"/>
    <dgm:cxn modelId="{95B1390B-ED3C-4567-8797-5950B4435E1C}" type="presParOf" srcId="{7DBEEECC-9C66-4488-8265-3EEDE9DB23AA}" destId="{E2EA0F5C-F41F-4F17-8C19-9F739F1D40DB}" srcOrd="2" destOrd="0" presId="urn:microsoft.com/office/officeart/2005/8/layout/hProcess4"/>
    <dgm:cxn modelId="{21EB344C-FB45-4203-9018-398846A82570}" type="presParOf" srcId="{E2EA0F5C-F41F-4F17-8C19-9F739F1D40DB}" destId="{2DB95C99-8EA1-42A2-9733-54F1103FCB25}" srcOrd="0" destOrd="0" presId="urn:microsoft.com/office/officeart/2005/8/layout/hProcess4"/>
    <dgm:cxn modelId="{6EF16C56-BBB1-4841-A73E-7E3FD150F368}" type="presParOf" srcId="{E2EA0F5C-F41F-4F17-8C19-9F739F1D40DB}" destId="{863EC613-FA0E-4563-A5E5-523016985697}" srcOrd="1" destOrd="0" presId="urn:microsoft.com/office/officeart/2005/8/layout/hProcess4"/>
    <dgm:cxn modelId="{F2B87369-E8C3-4F43-8F7E-FCC8A2EFEA68}" type="presParOf" srcId="{E2EA0F5C-F41F-4F17-8C19-9F739F1D40DB}" destId="{89E8A570-6E8A-4F07-88B5-1485F7019171}" srcOrd="2" destOrd="0" presId="urn:microsoft.com/office/officeart/2005/8/layout/hProcess4"/>
    <dgm:cxn modelId="{675088A2-52E7-4F73-AE33-016DA6A6841E}" type="presParOf" srcId="{E2EA0F5C-F41F-4F17-8C19-9F739F1D40DB}" destId="{6DFF4CD6-42C4-4AB2-AEB1-C17DCC11B95B}" srcOrd="3" destOrd="0" presId="urn:microsoft.com/office/officeart/2005/8/layout/hProcess4"/>
    <dgm:cxn modelId="{0C5D71D7-E1FE-4ECA-AAA4-C855EFD5AD13}" type="presParOf" srcId="{E2EA0F5C-F41F-4F17-8C19-9F739F1D40DB}" destId="{5EC9B928-26BD-4257-81AD-F330B285BAC7}" srcOrd="4" destOrd="0" presId="urn:microsoft.com/office/officeart/2005/8/layout/hProcess4"/>
    <dgm:cxn modelId="{C4D77FFC-8BA3-4470-8735-E46AD637587C}" type="presParOf" srcId="{7DBEEECC-9C66-4488-8265-3EEDE9DB23AA}" destId="{11535669-82CA-41E8-BF2E-7D5733FEF393}" srcOrd="3" destOrd="0" presId="urn:microsoft.com/office/officeart/2005/8/layout/hProcess4"/>
    <dgm:cxn modelId="{9928EB5F-A81C-40E1-87A7-A50A30748DC4}" type="presParOf" srcId="{7DBEEECC-9C66-4488-8265-3EEDE9DB23AA}" destId="{522E8A86-9F2F-4BB4-A339-C30CD1F2DB33}" srcOrd="4" destOrd="0" presId="urn:microsoft.com/office/officeart/2005/8/layout/hProcess4"/>
    <dgm:cxn modelId="{07B5F26F-FDB0-490C-9796-20452822B43D}" type="presParOf" srcId="{522E8A86-9F2F-4BB4-A339-C30CD1F2DB33}" destId="{8B21ED20-861B-4939-8101-AE81E2D13FB6}" srcOrd="0" destOrd="0" presId="urn:microsoft.com/office/officeart/2005/8/layout/hProcess4"/>
    <dgm:cxn modelId="{F2155C26-8426-4A97-9E29-8D86498580DA}" type="presParOf" srcId="{522E8A86-9F2F-4BB4-A339-C30CD1F2DB33}" destId="{D7173C0E-3A5B-4A92-BBB3-534937B58E21}" srcOrd="1" destOrd="0" presId="urn:microsoft.com/office/officeart/2005/8/layout/hProcess4"/>
    <dgm:cxn modelId="{1E19FCB5-4996-484A-A286-53522017F8E7}" type="presParOf" srcId="{522E8A86-9F2F-4BB4-A339-C30CD1F2DB33}" destId="{C6C8664D-80A8-4625-AF28-E8FB407ED06C}" srcOrd="2" destOrd="0" presId="urn:microsoft.com/office/officeart/2005/8/layout/hProcess4"/>
    <dgm:cxn modelId="{38BA6052-F1DC-4799-B422-9746326F9189}" type="presParOf" srcId="{522E8A86-9F2F-4BB4-A339-C30CD1F2DB33}" destId="{625458DB-2972-43C7-886D-B860E015884B}" srcOrd="3" destOrd="0" presId="urn:microsoft.com/office/officeart/2005/8/layout/hProcess4"/>
    <dgm:cxn modelId="{3579C692-ADAE-4DF8-8FE1-6BECA621A233}" type="presParOf" srcId="{522E8A86-9F2F-4BB4-A339-C30CD1F2DB33}" destId="{8F0880EB-D22D-4A3A-8E58-2D08AD8A6D2D}" srcOrd="4" destOrd="0" presId="urn:microsoft.com/office/officeart/2005/8/layout/h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240D340-0623-455D-ADFD-0C75976E8A08}">
      <dsp:nvSpPr>
        <dsp:cNvPr id="0" name=""/>
        <dsp:cNvSpPr/>
      </dsp:nvSpPr>
      <dsp:spPr>
        <a:xfrm>
          <a:off x="4939" y="1321919"/>
          <a:ext cx="2529512" cy="2543175"/>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1450" lvl="1" indent="-171450" algn="r" defTabSz="711200" rtl="1">
            <a:lnSpc>
              <a:spcPct val="90000"/>
            </a:lnSpc>
            <a:spcBef>
              <a:spcPct val="0"/>
            </a:spcBef>
            <a:spcAft>
              <a:spcPct val="15000"/>
            </a:spcAft>
            <a:buChar char="••"/>
          </a:pPr>
          <a:r>
            <a:rPr lang="ar-LB" sz="1600" b="1" kern="1200" dirty="0">
              <a:solidFill>
                <a:schemeClr val="tx2">
                  <a:lumMod val="25000"/>
                </a:schemeClr>
              </a:solidFill>
              <a:cs typeface="A- Amir 1" pitchFamily="2" charset="-78"/>
            </a:rPr>
            <a:t>غسل أجزاء الجسم الملوثة أثناء العمل</a:t>
          </a:r>
          <a:endParaRPr lang="en-US" sz="1600" b="1" kern="1200" dirty="0">
            <a:solidFill>
              <a:schemeClr val="tx2">
                <a:lumMod val="25000"/>
              </a:schemeClr>
            </a:solidFill>
            <a:cs typeface="A- Amir 1" pitchFamily="2" charset="-78"/>
          </a:endParaRPr>
        </a:p>
        <a:p>
          <a:pPr marL="171450" lvl="1" indent="-171450" algn="r" defTabSz="711200" rtl="1">
            <a:lnSpc>
              <a:spcPct val="90000"/>
            </a:lnSpc>
            <a:spcBef>
              <a:spcPct val="0"/>
            </a:spcBef>
            <a:spcAft>
              <a:spcPct val="15000"/>
            </a:spcAft>
            <a:buChar char="••"/>
          </a:pPr>
          <a:r>
            <a:rPr lang="ar-LB" sz="1600" b="1" kern="1200" dirty="0">
              <a:solidFill>
                <a:schemeClr val="tx2">
                  <a:lumMod val="25000"/>
                </a:schemeClr>
              </a:solidFill>
              <a:cs typeface="A- Amir 1" pitchFamily="2" charset="-78"/>
            </a:rPr>
            <a:t>غسل الملابس الوقائية بد نهاية كل يوم عمل</a:t>
          </a:r>
          <a:endParaRPr lang="en-US" sz="1600" b="1" kern="1200" dirty="0">
            <a:solidFill>
              <a:schemeClr val="tx2">
                <a:lumMod val="25000"/>
              </a:schemeClr>
            </a:solidFill>
            <a:cs typeface="A- Amir 1" pitchFamily="2" charset="-78"/>
          </a:endParaRPr>
        </a:p>
        <a:p>
          <a:pPr marL="171450" lvl="1" indent="-171450" algn="r" defTabSz="711200" rtl="1">
            <a:lnSpc>
              <a:spcPct val="90000"/>
            </a:lnSpc>
            <a:spcBef>
              <a:spcPct val="0"/>
            </a:spcBef>
            <a:spcAft>
              <a:spcPct val="15000"/>
            </a:spcAft>
            <a:buChar char="••"/>
          </a:pPr>
          <a:r>
            <a:rPr lang="ar-LB" sz="1600" b="1" kern="1200" dirty="0">
              <a:solidFill>
                <a:schemeClr val="tx2">
                  <a:lumMod val="25000"/>
                </a:schemeClr>
              </a:solidFill>
              <a:cs typeface="A- Amir 1" pitchFamily="2" charset="-78"/>
            </a:rPr>
            <a:t>عدم زيادة وقت العمل عن المسموح به</a:t>
          </a:r>
          <a:endParaRPr lang="en-US" sz="1600" b="1" kern="1200" dirty="0">
            <a:solidFill>
              <a:schemeClr val="tx2">
                <a:lumMod val="25000"/>
              </a:schemeClr>
            </a:solidFill>
            <a:cs typeface="A- Amir 1" pitchFamily="2" charset="-78"/>
          </a:endParaRPr>
        </a:p>
      </dsp:txBody>
      <dsp:txXfrm>
        <a:off x="4939" y="1321919"/>
        <a:ext cx="2529512" cy="1998209"/>
      </dsp:txXfrm>
    </dsp:sp>
    <dsp:sp modelId="{B3DF5484-7F40-401E-B5E3-B01D333B64AC}">
      <dsp:nvSpPr>
        <dsp:cNvPr id="0" name=""/>
        <dsp:cNvSpPr/>
      </dsp:nvSpPr>
      <dsp:spPr>
        <a:xfrm>
          <a:off x="831055" y="1832861"/>
          <a:ext cx="3010670" cy="3010670"/>
        </a:xfrm>
        <a:prstGeom prst="leftCircularArrow">
          <a:avLst>
            <a:gd name="adj1" fmla="val 2055"/>
            <a:gd name="adj2" fmla="val 246568"/>
            <a:gd name="adj3" fmla="val 1544563"/>
            <a:gd name="adj4" fmla="val 8546973"/>
            <a:gd name="adj5" fmla="val 2398"/>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2A9274BD-F9B6-43A6-91E9-D1533858D551}">
      <dsp:nvSpPr>
        <dsp:cNvPr id="0" name=""/>
        <dsp:cNvSpPr/>
      </dsp:nvSpPr>
      <dsp:spPr>
        <a:xfrm>
          <a:off x="234104" y="3449684"/>
          <a:ext cx="1923960" cy="765095"/>
        </a:xfrm>
        <a:prstGeom prst="roundRect">
          <a:avLst>
            <a:gd name="adj" fmla="val 10000"/>
          </a:avLst>
        </a:prstGeom>
        <a:solidFill>
          <a:schemeClr val="accent5">
            <a:hueOff val="0"/>
            <a:satOff val="0"/>
            <a:lumOff val="0"/>
            <a:alphaOff val="0"/>
          </a:schemeClr>
        </a:solidFill>
        <a:ln>
          <a:noFill/>
        </a:ln>
        <a:effectLst>
          <a:outerShdw blurRad="57150" dist="38100" dir="5400000" algn="ctr" rotWithShape="0">
            <a:schemeClr val="accent5">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ar-LB" sz="2000" b="1" kern="1200" dirty="0">
              <a:cs typeface="A- Amir 3" pitchFamily="2" charset="-78"/>
            </a:rPr>
            <a:t>خفض وقت التعرض</a:t>
          </a:r>
          <a:endParaRPr lang="en-US" sz="2000" b="1" kern="1200" dirty="0">
            <a:cs typeface="A- Amir 3" pitchFamily="2" charset="-78"/>
          </a:endParaRPr>
        </a:p>
      </dsp:txBody>
      <dsp:txXfrm>
        <a:off x="234104" y="3449684"/>
        <a:ext cx="1923960" cy="765095"/>
      </dsp:txXfrm>
    </dsp:sp>
    <dsp:sp modelId="{863EC613-FA0E-4563-A5E5-523016985697}">
      <dsp:nvSpPr>
        <dsp:cNvPr id="0" name=""/>
        <dsp:cNvSpPr/>
      </dsp:nvSpPr>
      <dsp:spPr>
        <a:xfrm>
          <a:off x="2887098" y="1347718"/>
          <a:ext cx="2510487" cy="2481192"/>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1450" lvl="1" indent="-171450" algn="r" defTabSz="800100" rtl="1">
            <a:lnSpc>
              <a:spcPct val="90000"/>
            </a:lnSpc>
            <a:spcBef>
              <a:spcPct val="0"/>
            </a:spcBef>
            <a:spcAft>
              <a:spcPct val="15000"/>
            </a:spcAft>
            <a:buChar char="••"/>
          </a:pPr>
          <a:r>
            <a:rPr lang="ar-LB" sz="1800" b="1" kern="1200">
              <a:solidFill>
                <a:schemeClr val="tx2">
                  <a:lumMod val="25000"/>
                </a:schemeClr>
              </a:solidFill>
              <a:cs typeface="A- Amir 1" pitchFamily="2" charset="-78"/>
            </a:rPr>
            <a:t>إعتماد قواعد السلامة الشخضية</a:t>
          </a:r>
          <a:endParaRPr lang="en-US" sz="1800" b="1" kern="1200">
            <a:solidFill>
              <a:schemeClr val="tx2">
                <a:lumMod val="25000"/>
              </a:schemeClr>
            </a:solidFill>
            <a:cs typeface="A- Amir 1" pitchFamily="2" charset="-78"/>
          </a:endParaRPr>
        </a:p>
        <a:p>
          <a:pPr marL="171450" lvl="1" indent="-171450" algn="r" defTabSz="800100" rtl="1">
            <a:lnSpc>
              <a:spcPct val="90000"/>
            </a:lnSpc>
            <a:spcBef>
              <a:spcPct val="0"/>
            </a:spcBef>
            <a:spcAft>
              <a:spcPct val="15000"/>
            </a:spcAft>
            <a:buChar char="••"/>
          </a:pPr>
          <a:r>
            <a:rPr lang="ar-LB" sz="1800" b="1" kern="1200">
              <a:solidFill>
                <a:schemeClr val="tx2">
                  <a:lumMod val="25000"/>
                </a:schemeClr>
              </a:solidFill>
              <a:cs typeface="A- Amir 1" pitchFamily="2" charset="-78"/>
            </a:rPr>
            <a:t>إرتداء الملابس الواقية</a:t>
          </a:r>
          <a:endParaRPr lang="en-US" sz="1800" b="1" kern="1200">
            <a:solidFill>
              <a:schemeClr val="tx2">
                <a:lumMod val="25000"/>
              </a:schemeClr>
            </a:solidFill>
            <a:cs typeface="A- Amir 1" pitchFamily="2" charset="-78"/>
          </a:endParaRPr>
        </a:p>
        <a:p>
          <a:pPr marL="171450" lvl="1" indent="-171450" algn="r" defTabSz="800100" rtl="1">
            <a:lnSpc>
              <a:spcPct val="90000"/>
            </a:lnSpc>
            <a:spcBef>
              <a:spcPct val="0"/>
            </a:spcBef>
            <a:spcAft>
              <a:spcPct val="15000"/>
            </a:spcAft>
            <a:buChar char="••"/>
          </a:pPr>
          <a:r>
            <a:rPr lang="ar-LB" sz="1800" b="1" kern="1200">
              <a:solidFill>
                <a:schemeClr val="tx2">
                  <a:lumMod val="25000"/>
                </a:schemeClr>
              </a:solidFill>
              <a:cs typeface="A- Amir 1" pitchFamily="2" charset="-78"/>
            </a:rPr>
            <a:t>الإلتزام بإرشادات السلامة</a:t>
          </a:r>
          <a:endParaRPr lang="en-US" sz="1800" b="1" kern="1200">
            <a:solidFill>
              <a:schemeClr val="tx2">
                <a:lumMod val="25000"/>
              </a:schemeClr>
            </a:solidFill>
            <a:cs typeface="A- Amir 1" pitchFamily="2" charset="-78"/>
          </a:endParaRPr>
        </a:p>
      </dsp:txBody>
      <dsp:txXfrm>
        <a:off x="2887098" y="1879402"/>
        <a:ext cx="2510487" cy="1949508"/>
      </dsp:txXfrm>
    </dsp:sp>
    <dsp:sp modelId="{11535669-82CA-41E8-BF2E-7D5733FEF393}">
      <dsp:nvSpPr>
        <dsp:cNvPr id="0" name=""/>
        <dsp:cNvSpPr/>
      </dsp:nvSpPr>
      <dsp:spPr>
        <a:xfrm>
          <a:off x="3871036" y="343994"/>
          <a:ext cx="3219200" cy="3219200"/>
        </a:xfrm>
        <a:prstGeom prst="circularArrow">
          <a:avLst>
            <a:gd name="adj1" fmla="val 1922"/>
            <a:gd name="adj2" fmla="val 229896"/>
            <a:gd name="adj3" fmla="val 19612153"/>
            <a:gd name="adj4" fmla="val 12593070"/>
            <a:gd name="adj5" fmla="val 2243"/>
          </a:avLst>
        </a:prstGeom>
        <a:solidFill>
          <a:schemeClr val="accent5">
            <a:hueOff val="3502305"/>
            <a:satOff val="-9348"/>
            <a:lumOff val="-785"/>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sp>
    <dsp:sp modelId="{6DFF4CD6-42C4-4AB2-AEB1-C17DCC11B95B}">
      <dsp:nvSpPr>
        <dsp:cNvPr id="0" name=""/>
        <dsp:cNvSpPr/>
      </dsp:nvSpPr>
      <dsp:spPr>
        <a:xfrm>
          <a:off x="3181208" y="1185009"/>
          <a:ext cx="1923960" cy="765095"/>
        </a:xfrm>
        <a:prstGeom prst="roundRect">
          <a:avLst>
            <a:gd name="adj" fmla="val 10000"/>
          </a:avLst>
        </a:prstGeom>
        <a:solidFill>
          <a:schemeClr val="accent5">
            <a:hueOff val="1751153"/>
            <a:satOff val="-4674"/>
            <a:lumOff val="-392"/>
            <a:alphaOff val="0"/>
          </a:schemeClr>
        </a:solidFill>
        <a:ln>
          <a:noFill/>
        </a:ln>
        <a:effectLst>
          <a:outerShdw blurRad="57150" dist="38100" dir="5400000" algn="ctr" rotWithShape="0">
            <a:schemeClr val="accent5">
              <a:hueOff val="1751153"/>
              <a:satOff val="-4674"/>
              <a:lumOff val="-392"/>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35560" rIns="53340" bIns="35560" numCol="1" spcCol="1270" anchor="ctr" anchorCtr="0">
          <a:noAutofit/>
        </a:bodyPr>
        <a:lstStyle/>
        <a:p>
          <a:pPr lvl="0" algn="ctr" defTabSz="1244600">
            <a:lnSpc>
              <a:spcPct val="90000"/>
            </a:lnSpc>
            <a:spcBef>
              <a:spcPct val="0"/>
            </a:spcBef>
            <a:spcAft>
              <a:spcPct val="35000"/>
            </a:spcAft>
          </a:pPr>
          <a:r>
            <a:rPr lang="ar-LB" sz="2800" kern="1200">
              <a:cs typeface="A- Amir 3" pitchFamily="2" charset="-78"/>
            </a:rPr>
            <a:t>خفض التلوث</a:t>
          </a:r>
          <a:endParaRPr lang="en-US" sz="2800" kern="1200">
            <a:cs typeface="A- Amir 3" pitchFamily="2" charset="-78"/>
          </a:endParaRPr>
        </a:p>
      </dsp:txBody>
      <dsp:txXfrm>
        <a:off x="3181208" y="1185009"/>
        <a:ext cx="1923960" cy="765095"/>
      </dsp:txXfrm>
    </dsp:sp>
    <dsp:sp modelId="{D7173C0E-3A5B-4A92-BBB3-534937B58E21}">
      <dsp:nvSpPr>
        <dsp:cNvPr id="0" name=""/>
        <dsp:cNvSpPr/>
      </dsp:nvSpPr>
      <dsp:spPr>
        <a:xfrm>
          <a:off x="5759744" y="1192176"/>
          <a:ext cx="2589186" cy="2574666"/>
        </a:xfrm>
        <a:prstGeom prst="roundRect">
          <a:avLst>
            <a:gd name="adj" fmla="val 10000"/>
          </a:avLst>
        </a:prstGeom>
        <a:solidFill>
          <a:schemeClr val="lt1">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1450" lvl="1" indent="-171450" algn="r" defTabSz="800100" rtl="1">
            <a:lnSpc>
              <a:spcPct val="90000"/>
            </a:lnSpc>
            <a:spcBef>
              <a:spcPct val="0"/>
            </a:spcBef>
            <a:spcAft>
              <a:spcPct val="15000"/>
            </a:spcAft>
            <a:buChar char="••"/>
          </a:pPr>
          <a:r>
            <a:rPr lang="ar-LB" sz="1800" b="1" kern="1200" dirty="0">
              <a:solidFill>
                <a:schemeClr val="tx2">
                  <a:lumMod val="25000"/>
                </a:schemeClr>
              </a:solidFill>
              <a:cs typeface="A- Amir 1" pitchFamily="2" charset="-78"/>
            </a:rPr>
            <a:t>إختيار </a:t>
          </a:r>
          <a:r>
            <a:rPr lang="ar-LB" sz="2000" b="1" kern="1200" dirty="0">
              <a:solidFill>
                <a:schemeClr val="tx2">
                  <a:lumMod val="25000"/>
                </a:schemeClr>
              </a:solidFill>
              <a:cs typeface="A- Amir 1" pitchFamily="2" charset="-78"/>
            </a:rPr>
            <a:t>مركبات </a:t>
          </a:r>
          <a:r>
            <a:rPr lang="ar-LB" sz="1800" b="1" kern="1200" dirty="0">
              <a:solidFill>
                <a:schemeClr val="tx2">
                  <a:lumMod val="25000"/>
                </a:schemeClr>
              </a:solidFill>
              <a:cs typeface="A- Amir 1" pitchFamily="2" charset="-78"/>
            </a:rPr>
            <a:t>ذات سمية أقل</a:t>
          </a:r>
          <a:endParaRPr lang="en-US" sz="1800" b="1" kern="1200" dirty="0">
            <a:solidFill>
              <a:schemeClr val="tx2">
                <a:lumMod val="25000"/>
              </a:schemeClr>
            </a:solidFill>
            <a:cs typeface="A- Amir 1" pitchFamily="2" charset="-78"/>
          </a:endParaRPr>
        </a:p>
        <a:p>
          <a:pPr marL="171450" lvl="1" indent="-171450" algn="r" defTabSz="800100" rtl="1">
            <a:lnSpc>
              <a:spcPct val="90000"/>
            </a:lnSpc>
            <a:spcBef>
              <a:spcPct val="0"/>
            </a:spcBef>
            <a:spcAft>
              <a:spcPct val="15000"/>
            </a:spcAft>
            <a:buChar char="••"/>
          </a:pPr>
          <a:r>
            <a:rPr lang="ar-LB" sz="1800" b="1" kern="1200" dirty="0">
              <a:solidFill>
                <a:schemeClr val="tx2">
                  <a:lumMod val="25000"/>
                </a:schemeClr>
              </a:solidFill>
              <a:cs typeface="A- Amir 1" pitchFamily="2" charset="-78"/>
            </a:rPr>
            <a:t>استخدام أنواع المبيدات الأقل سمية ومن أهمها البودرة القابلة للبلل</a:t>
          </a:r>
          <a:endParaRPr lang="en-US" sz="1800" b="1" kern="1200" dirty="0">
            <a:solidFill>
              <a:schemeClr val="tx2">
                <a:lumMod val="25000"/>
              </a:schemeClr>
            </a:solidFill>
            <a:cs typeface="A- Amir 1" pitchFamily="2" charset="-78"/>
          </a:endParaRPr>
        </a:p>
        <a:p>
          <a:pPr marL="171450" lvl="1" indent="-171450" algn="r" defTabSz="800100" rtl="1">
            <a:lnSpc>
              <a:spcPct val="90000"/>
            </a:lnSpc>
            <a:spcBef>
              <a:spcPct val="0"/>
            </a:spcBef>
            <a:spcAft>
              <a:spcPct val="15000"/>
            </a:spcAft>
            <a:buChar char="••"/>
          </a:pPr>
          <a:r>
            <a:rPr lang="ar-LB" sz="1800" b="1" kern="1200" dirty="0">
              <a:solidFill>
                <a:schemeClr val="tx2">
                  <a:lumMod val="25000"/>
                </a:schemeClr>
              </a:solidFill>
              <a:cs typeface="A- Amir 1" pitchFamily="2" charset="-78"/>
            </a:rPr>
            <a:t>استخدام أقل التركيزات الملائمة</a:t>
          </a:r>
          <a:endParaRPr lang="en-US" sz="1800" b="1" kern="1200" dirty="0">
            <a:solidFill>
              <a:schemeClr val="tx2">
                <a:lumMod val="25000"/>
              </a:schemeClr>
            </a:solidFill>
            <a:cs typeface="A- Amir 1" pitchFamily="2" charset="-78"/>
          </a:endParaRPr>
        </a:p>
      </dsp:txBody>
      <dsp:txXfrm>
        <a:off x="5759744" y="1192176"/>
        <a:ext cx="2589186" cy="2022952"/>
      </dsp:txXfrm>
    </dsp:sp>
    <dsp:sp modelId="{625458DB-2972-43C7-886D-B860E015884B}">
      <dsp:nvSpPr>
        <dsp:cNvPr id="0" name=""/>
        <dsp:cNvSpPr/>
      </dsp:nvSpPr>
      <dsp:spPr>
        <a:xfrm>
          <a:off x="6095993" y="3733797"/>
          <a:ext cx="1923960" cy="1234604"/>
        </a:xfrm>
        <a:prstGeom prst="roundRect">
          <a:avLst>
            <a:gd name="adj" fmla="val 10000"/>
          </a:avLst>
        </a:prstGeom>
        <a:solidFill>
          <a:schemeClr val="accent5">
            <a:hueOff val="3502305"/>
            <a:satOff val="-9348"/>
            <a:lumOff val="-785"/>
            <a:alphaOff val="0"/>
          </a:schemeClr>
        </a:solidFill>
        <a:ln>
          <a:noFill/>
        </a:ln>
        <a:effectLst>
          <a:outerShdw blurRad="57150" dist="38100" dir="5400000" algn="ctr" rotWithShape="0">
            <a:schemeClr val="accent5">
              <a:hueOff val="3502305"/>
              <a:satOff val="-9348"/>
              <a:lumOff val="-785"/>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ar-LB" sz="2400" kern="1200" dirty="0">
              <a:cs typeface="A- Amir 3" pitchFamily="2" charset="-78"/>
            </a:rPr>
            <a:t>خفض السمية</a:t>
          </a:r>
          <a:endParaRPr lang="en-US" sz="2400" kern="1200" dirty="0">
            <a:cs typeface="A- Amir 3" pitchFamily="2" charset="-78"/>
          </a:endParaRPr>
        </a:p>
      </dsp:txBody>
      <dsp:txXfrm>
        <a:off x="6095993" y="3733797"/>
        <a:ext cx="1923960" cy="1234604"/>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12/14/2012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8.gif"/><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diagramLayout" Target="../diagrams/layout1.xml"/><Relationship Id="rId7" Type="http://schemas.openxmlformats.org/officeDocument/2006/relationships/image" Target="../media/image2.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828800"/>
            <a:ext cx="7851648" cy="1371600"/>
          </a:xfrm>
        </p:spPr>
        <p:txBody>
          <a:bodyPr/>
          <a:lstStyle/>
          <a:p>
            <a:pPr algn="ctr"/>
            <a:r>
              <a:rPr lang="ar-LB" dirty="0" smtClean="0">
                <a:solidFill>
                  <a:schemeClr val="accent1">
                    <a:lumMod val="50000"/>
                  </a:schemeClr>
                </a:solidFill>
                <a:effectLst>
                  <a:outerShdw blurRad="38100" dist="38100" dir="2700000" algn="tl">
                    <a:srgbClr val="000000">
                      <a:alpha val="43137"/>
                    </a:srgbClr>
                  </a:outerShdw>
                </a:effectLst>
              </a:rPr>
              <a:t>المبيدات الزراعية</a:t>
            </a:r>
            <a:endParaRPr lang="en-US" dirty="0">
              <a:solidFill>
                <a:schemeClr val="accent1">
                  <a:lumMod val="50000"/>
                </a:schemeClr>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533400" y="4724400"/>
            <a:ext cx="7854696" cy="381000"/>
          </a:xfrm>
        </p:spPr>
        <p:txBody>
          <a:bodyPr>
            <a:normAutofit fontScale="85000" lnSpcReduction="20000"/>
          </a:bodyPr>
          <a:lstStyle/>
          <a:p>
            <a:pPr algn="ctr"/>
            <a:r>
              <a:rPr lang="ar-LB" dirty="0" smtClean="0">
                <a:solidFill>
                  <a:schemeClr val="accent2">
                    <a:lumMod val="50000"/>
                  </a:schemeClr>
                </a:solidFill>
              </a:rPr>
              <a:t>جمعية أصدقاء البيئة</a:t>
            </a:r>
            <a:endParaRPr lang="en-US" dirty="0">
              <a:solidFill>
                <a:schemeClr val="accent2">
                  <a:lumMod val="50000"/>
                </a:schemeClr>
              </a:solidFill>
            </a:endParaRPr>
          </a:p>
        </p:txBody>
      </p:sp>
      <p:pic>
        <p:nvPicPr>
          <p:cNvPr id="4" name="Picture 3" descr="Z:\دائرة جمعية اصدقاء البيئة\2011\Irshif 2011\IN 2011\اصدقاء البيئة.jpg"/>
          <p:cNvPicPr/>
          <p:nvPr/>
        </p:nvPicPr>
        <p:blipFill>
          <a:blip r:embed="rId2" cstate="print"/>
          <a:srcRect/>
          <a:stretch>
            <a:fillRect/>
          </a:stretch>
        </p:blipFill>
        <p:spPr bwMode="auto">
          <a:xfrm>
            <a:off x="152400" y="15240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914400"/>
          </a:xfrm>
        </p:spPr>
        <p:txBody>
          <a:bodyPr>
            <a:normAutofit/>
          </a:bodyPr>
          <a:lstStyle/>
          <a:p>
            <a:pPr lvl="0" algn="ctr" rtl="1"/>
            <a:r>
              <a:rPr lang="ar-SA" sz="4000" b="1" dirty="0" smtClean="0">
                <a:solidFill>
                  <a:schemeClr val="accent5">
                    <a:lumMod val="75000"/>
                  </a:schemeClr>
                </a:solidFill>
                <a:cs typeface="A- Amir 1" pitchFamily="2" charset="-78"/>
              </a:rPr>
              <a:t>تأثيرها على التربة</a:t>
            </a:r>
            <a:r>
              <a:rPr lang="ar-SA" sz="4000" dirty="0" smtClean="0">
                <a:solidFill>
                  <a:schemeClr val="accent5">
                    <a:lumMod val="75000"/>
                  </a:schemeClr>
                </a:solidFill>
                <a:cs typeface="A- Amir 1" pitchFamily="2" charset="-78"/>
              </a:rPr>
              <a:t>: </a:t>
            </a:r>
            <a:endParaRPr lang="en-US" sz="4000" dirty="0">
              <a:solidFill>
                <a:schemeClr val="accent5">
                  <a:lumMod val="75000"/>
                </a:schemeClr>
              </a:solidFill>
              <a:cs typeface="A- Amir 1" pitchFamily="2" charset="-78"/>
            </a:endParaRPr>
          </a:p>
        </p:txBody>
      </p:sp>
      <p:sp>
        <p:nvSpPr>
          <p:cNvPr id="3" name="Content Placeholder 2"/>
          <p:cNvSpPr>
            <a:spLocks noGrp="1"/>
          </p:cNvSpPr>
          <p:nvPr>
            <p:ph idx="1"/>
          </p:nvPr>
        </p:nvSpPr>
        <p:spPr/>
        <p:txBody>
          <a:bodyPr>
            <a:normAutofit/>
          </a:bodyPr>
          <a:lstStyle/>
          <a:p>
            <a:pPr algn="justLow" rtl="1">
              <a:buNone/>
            </a:pPr>
            <a:r>
              <a:rPr lang="ar-SA" sz="2800" dirty="0" smtClean="0">
                <a:solidFill>
                  <a:schemeClr val="bg2">
                    <a:lumMod val="25000"/>
                  </a:schemeClr>
                </a:solidFill>
                <a:cs typeface="A- Amir 1" pitchFamily="2" charset="-78"/>
              </a:rPr>
              <a:t>أحد أهم أسباب </a:t>
            </a:r>
            <a:r>
              <a:rPr lang="ar-SA" sz="2800" dirty="0" err="1" smtClean="0">
                <a:solidFill>
                  <a:schemeClr val="bg2">
                    <a:lumMod val="25000"/>
                  </a:schemeClr>
                </a:solidFill>
                <a:cs typeface="A- Amir 1" pitchFamily="2" charset="-78"/>
              </a:rPr>
              <a:t>خصو</a:t>
            </a:r>
            <a:r>
              <a:rPr lang="ar-LB" sz="2800" dirty="0" smtClean="0">
                <a:solidFill>
                  <a:schemeClr val="bg2">
                    <a:lumMod val="25000"/>
                  </a:schemeClr>
                </a:solidFill>
                <a:cs typeface="A- Amir 1" pitchFamily="2" charset="-78"/>
              </a:rPr>
              <a:t>ب</a:t>
            </a:r>
            <a:r>
              <a:rPr lang="ar-SA" sz="2800" dirty="0" smtClean="0">
                <a:solidFill>
                  <a:schemeClr val="bg2">
                    <a:lumMod val="25000"/>
                  </a:schemeClr>
                </a:solidFill>
                <a:cs typeface="A- Amir 1" pitchFamily="2" charset="-78"/>
              </a:rPr>
              <a:t>ة التربة هو وجود الكائنات الحية التي تعيش فيه</a:t>
            </a:r>
            <a:endParaRPr lang="ar-LB" sz="2800" dirty="0" smtClean="0">
              <a:solidFill>
                <a:schemeClr val="bg2">
                  <a:lumMod val="25000"/>
                </a:schemeClr>
              </a:solidFill>
              <a:cs typeface="A- Amir 1" pitchFamily="2" charset="-78"/>
            </a:endParaRPr>
          </a:p>
          <a:p>
            <a:pPr algn="justLow" rtl="1">
              <a:buNone/>
            </a:pPr>
            <a:r>
              <a:rPr lang="ar-SA" sz="2800" dirty="0" smtClean="0">
                <a:solidFill>
                  <a:schemeClr val="bg2">
                    <a:lumMod val="25000"/>
                  </a:schemeClr>
                </a:solidFill>
                <a:cs typeface="A- Amir 1" pitchFamily="2" charset="-78"/>
              </a:rPr>
              <a:t>وتشكل بذاتها حاجة ضرورية لها لأنها تساعد على تفكيك الصخور والأحجار</a:t>
            </a:r>
            <a:r>
              <a:rPr lang="ar-LB" sz="2800" dirty="0" smtClean="0">
                <a:solidFill>
                  <a:schemeClr val="bg2">
                    <a:lumMod val="25000"/>
                  </a:schemeClr>
                </a:solidFill>
                <a:cs typeface="A- Amir 1" pitchFamily="2" charset="-78"/>
              </a:rPr>
              <a:t> </a:t>
            </a:r>
            <a:r>
              <a:rPr lang="ar-SA" sz="2800" dirty="0" smtClean="0">
                <a:solidFill>
                  <a:schemeClr val="bg2">
                    <a:lumMod val="25000"/>
                  </a:schemeClr>
                </a:solidFill>
                <a:cs typeface="A- Amir 1" pitchFamily="2" charset="-78"/>
              </a:rPr>
              <a:t>وبالتالي تعوض النقص الحاصل في الطبقة السطحية وتؤمن التهوية والتخلل</a:t>
            </a:r>
            <a:r>
              <a:rPr lang="ar-LB" sz="2800" dirty="0" smtClean="0">
                <a:solidFill>
                  <a:schemeClr val="bg2">
                    <a:lumMod val="25000"/>
                  </a:schemeClr>
                </a:solidFill>
                <a:cs typeface="A- Amir 1" pitchFamily="2" charset="-78"/>
              </a:rPr>
              <a:t> </a:t>
            </a:r>
            <a:r>
              <a:rPr lang="ar-SA" sz="2800" dirty="0" smtClean="0">
                <a:solidFill>
                  <a:schemeClr val="bg2">
                    <a:lumMod val="25000"/>
                  </a:schemeClr>
                </a:solidFill>
                <a:cs typeface="A- Amir 1" pitchFamily="2" charset="-78"/>
              </a:rPr>
              <a:t>اللازم لحياة النبات. </a:t>
            </a:r>
            <a:endParaRPr lang="ar-LB" sz="2800" dirty="0" smtClean="0">
              <a:solidFill>
                <a:schemeClr val="bg2">
                  <a:lumMod val="25000"/>
                </a:schemeClr>
              </a:solidFill>
              <a:cs typeface="A- Amir 1" pitchFamily="2" charset="-78"/>
            </a:endParaRPr>
          </a:p>
          <a:p>
            <a:pPr algn="justLow" rtl="1">
              <a:buNone/>
            </a:pPr>
            <a:r>
              <a:rPr lang="ar-SA" sz="2800" dirty="0" smtClean="0">
                <a:solidFill>
                  <a:schemeClr val="bg2">
                    <a:lumMod val="25000"/>
                  </a:schemeClr>
                </a:solidFill>
                <a:cs typeface="A- Amir 1" pitchFamily="2" charset="-78"/>
              </a:rPr>
              <a:t>ولكن الزيادة الحاصلة في تركيز المبيد يؤدي إلى حرمان</a:t>
            </a:r>
            <a:r>
              <a:rPr lang="ar-LB" sz="2800" dirty="0" smtClean="0">
                <a:solidFill>
                  <a:schemeClr val="bg2">
                    <a:lumMod val="25000"/>
                  </a:schemeClr>
                </a:solidFill>
                <a:cs typeface="A- Amir 1" pitchFamily="2" charset="-78"/>
              </a:rPr>
              <a:t> </a:t>
            </a:r>
            <a:r>
              <a:rPr lang="ar-SA" sz="2800" dirty="0" smtClean="0">
                <a:solidFill>
                  <a:schemeClr val="bg2">
                    <a:lumMod val="25000"/>
                  </a:schemeClr>
                </a:solidFill>
                <a:cs typeface="A- Amir 1" pitchFamily="2" charset="-78"/>
              </a:rPr>
              <a:t>التربة من مركباتها الذاتية وبالتالي موت تلك الكائنات الحية وتوقف التحولات</a:t>
            </a:r>
            <a:endParaRPr lang="ar-LB" sz="2800" dirty="0" smtClean="0">
              <a:solidFill>
                <a:schemeClr val="bg2">
                  <a:lumMod val="25000"/>
                </a:schemeClr>
              </a:solidFill>
              <a:cs typeface="A- Amir 1" pitchFamily="2" charset="-78"/>
            </a:endParaRPr>
          </a:p>
          <a:p>
            <a:pPr algn="justLow" rtl="1">
              <a:buNone/>
            </a:pPr>
            <a:r>
              <a:rPr lang="ar-SA" sz="2800" dirty="0" smtClean="0">
                <a:solidFill>
                  <a:schemeClr val="bg2">
                    <a:lumMod val="25000"/>
                  </a:schemeClr>
                </a:solidFill>
                <a:cs typeface="A- Amir 1" pitchFamily="2" charset="-78"/>
              </a:rPr>
              <a:t>البيولوجية التي تلعب الدور الجوهري في إحداث عملية التفكك والتحلل اللازم</a:t>
            </a:r>
            <a:r>
              <a:rPr lang="ar-LB" sz="2800" dirty="0" smtClean="0">
                <a:solidFill>
                  <a:schemeClr val="bg2">
                    <a:lumMod val="25000"/>
                  </a:schemeClr>
                </a:solidFill>
                <a:cs typeface="A- Amir 1" pitchFamily="2" charset="-78"/>
              </a:rPr>
              <a:t> </a:t>
            </a:r>
            <a:r>
              <a:rPr lang="ar-SA" sz="2800" dirty="0" smtClean="0">
                <a:solidFill>
                  <a:schemeClr val="bg2">
                    <a:lumMod val="25000"/>
                  </a:schemeClr>
                </a:solidFill>
                <a:cs typeface="A- Amir 1" pitchFamily="2" charset="-78"/>
              </a:rPr>
              <a:t>لخواص المبيد الأولية.</a:t>
            </a:r>
            <a:endParaRPr lang="en-US" sz="2800" dirty="0" smtClean="0">
              <a:solidFill>
                <a:schemeClr val="bg2">
                  <a:lumMod val="25000"/>
                </a:schemeClr>
              </a:solidFill>
              <a:cs typeface="A- Amir 1" pitchFamily="2" charset="-78"/>
            </a:endParaRPr>
          </a:p>
          <a:p>
            <a:pPr algn="justLow" rtl="1">
              <a:buNone/>
            </a:pPr>
            <a:endParaRPr lang="en-US" dirty="0">
              <a:cs typeface="A- Amir 1" pitchFamily="2" charset="-78"/>
            </a:endParaRPr>
          </a:p>
        </p:txBody>
      </p:sp>
      <p:pic>
        <p:nvPicPr>
          <p:cNvPr id="4" name="Picture 3"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762000"/>
          </a:xfrm>
        </p:spPr>
        <p:txBody>
          <a:bodyPr>
            <a:normAutofit/>
          </a:bodyPr>
          <a:lstStyle/>
          <a:p>
            <a:pPr lvl="0" algn="ctr" rtl="1"/>
            <a:r>
              <a:rPr lang="ar-SA" sz="3600" b="1" dirty="0" smtClean="0">
                <a:solidFill>
                  <a:schemeClr val="accent5">
                    <a:lumMod val="75000"/>
                  </a:schemeClr>
                </a:solidFill>
                <a:cs typeface="A- Amir 1" pitchFamily="2" charset="-78"/>
              </a:rPr>
              <a:t>تأثيرها على التنوع الحيوي </a:t>
            </a:r>
            <a:endParaRPr lang="en-US" sz="3600" dirty="0">
              <a:solidFill>
                <a:schemeClr val="accent5">
                  <a:lumMod val="75000"/>
                </a:schemeClr>
              </a:solidFill>
              <a:cs typeface="A- Amir 1" pitchFamily="2" charset="-78"/>
            </a:endParaRPr>
          </a:p>
        </p:txBody>
      </p:sp>
      <p:sp>
        <p:nvSpPr>
          <p:cNvPr id="3" name="Content Placeholder 2"/>
          <p:cNvSpPr>
            <a:spLocks noGrp="1"/>
          </p:cNvSpPr>
          <p:nvPr>
            <p:ph idx="1"/>
          </p:nvPr>
        </p:nvSpPr>
        <p:spPr>
          <a:xfrm>
            <a:off x="228600" y="1295400"/>
            <a:ext cx="8763000" cy="5029200"/>
          </a:xfrm>
        </p:spPr>
        <p:txBody>
          <a:bodyPr>
            <a:noAutofit/>
          </a:bodyPr>
          <a:lstStyle/>
          <a:p>
            <a:pPr algn="justLow" rtl="1">
              <a:buFont typeface="Wingdings" pitchFamily="2" charset="2"/>
              <a:buChar char="§"/>
            </a:pPr>
            <a:r>
              <a:rPr lang="ar-SA" sz="2000" dirty="0" smtClean="0">
                <a:solidFill>
                  <a:schemeClr val="bg2">
                    <a:lumMod val="25000"/>
                  </a:schemeClr>
                </a:solidFill>
                <a:cs typeface="A- Amir 1" pitchFamily="2" charset="-78"/>
              </a:rPr>
              <a:t>تتأثر النباتات بحسب نوعها بالمبيد فبعضها يتحلل بالتربة ليعطي عناصر كربونية</a:t>
            </a:r>
            <a:endParaRPr lang="ar-LB" sz="2000" dirty="0" smtClean="0">
              <a:solidFill>
                <a:schemeClr val="bg2">
                  <a:lumMod val="25000"/>
                </a:schemeClr>
              </a:solidFill>
              <a:cs typeface="A- Amir 1" pitchFamily="2" charset="-78"/>
            </a:endParaRPr>
          </a:p>
          <a:p>
            <a:pPr algn="justLow" rtl="1">
              <a:buFont typeface="Wingdings" pitchFamily="2" charset="2"/>
              <a:buChar char="§"/>
            </a:pPr>
            <a:r>
              <a:rPr lang="ar-SA" sz="2000" dirty="0" smtClean="0">
                <a:solidFill>
                  <a:schemeClr val="bg2">
                    <a:lumMod val="25000"/>
                  </a:schemeClr>
                </a:solidFill>
                <a:cs typeface="A- Amir 1" pitchFamily="2" charset="-78"/>
              </a:rPr>
              <a:t>ونيتروجينية تساعد على نمو البكتيريا والفطريات المتطفلة على النباتات وبالتالي</a:t>
            </a:r>
            <a:endParaRPr lang="ar-LB" sz="2000" dirty="0" smtClean="0">
              <a:solidFill>
                <a:schemeClr val="bg2">
                  <a:lumMod val="25000"/>
                </a:schemeClr>
              </a:solidFill>
              <a:cs typeface="A- Amir 1" pitchFamily="2" charset="-78"/>
            </a:endParaRPr>
          </a:p>
          <a:p>
            <a:pPr algn="justLow" rtl="1">
              <a:buFont typeface="Wingdings" pitchFamily="2" charset="2"/>
              <a:buChar char="§"/>
            </a:pPr>
            <a:r>
              <a:rPr lang="ar-SA" sz="2000" dirty="0" smtClean="0">
                <a:solidFill>
                  <a:schemeClr val="bg2">
                    <a:lumMod val="25000"/>
                  </a:schemeClr>
                </a:solidFill>
                <a:cs typeface="A- Amir 1" pitchFamily="2" charset="-78"/>
              </a:rPr>
              <a:t>تضر بها, </a:t>
            </a:r>
            <a:endParaRPr lang="ar-LB" sz="2000" dirty="0" smtClean="0">
              <a:solidFill>
                <a:schemeClr val="bg2">
                  <a:lumMod val="25000"/>
                </a:schemeClr>
              </a:solidFill>
              <a:cs typeface="A- Amir 1" pitchFamily="2" charset="-78"/>
            </a:endParaRPr>
          </a:p>
          <a:p>
            <a:pPr algn="justLow" rtl="1">
              <a:buFont typeface="Wingdings" pitchFamily="2" charset="2"/>
              <a:buChar char="§"/>
            </a:pPr>
            <a:r>
              <a:rPr lang="ar-SA" sz="2000" dirty="0" smtClean="0">
                <a:solidFill>
                  <a:schemeClr val="bg2">
                    <a:lumMod val="25000"/>
                  </a:schemeClr>
                </a:solidFill>
                <a:cs typeface="A- Amir 1" pitchFamily="2" charset="-78"/>
              </a:rPr>
              <a:t>بعضها الآخر ينعكس أثره سلباً على الفطريات, الموجودة حول جذور</a:t>
            </a:r>
            <a:endParaRPr lang="ar-LB" sz="2000" dirty="0" smtClean="0">
              <a:solidFill>
                <a:schemeClr val="bg2">
                  <a:lumMod val="25000"/>
                </a:schemeClr>
              </a:solidFill>
              <a:cs typeface="A- Amir 1" pitchFamily="2" charset="-78"/>
            </a:endParaRPr>
          </a:p>
          <a:p>
            <a:pPr algn="justLow" rtl="1">
              <a:buFont typeface="Wingdings" pitchFamily="2" charset="2"/>
              <a:buChar char="§"/>
            </a:pPr>
            <a:r>
              <a:rPr lang="ar-SA" sz="2000" dirty="0" smtClean="0">
                <a:solidFill>
                  <a:schemeClr val="bg2">
                    <a:lumMod val="25000"/>
                  </a:schemeClr>
                </a:solidFill>
                <a:cs typeface="A- Amir 1" pitchFamily="2" charset="-78"/>
              </a:rPr>
              <a:t>النباتات, التي تلعب دوراً مهماً في مساعدتها على مقاومة الأمراض. </a:t>
            </a:r>
            <a:endParaRPr lang="ar-LB" sz="2000" dirty="0" smtClean="0">
              <a:solidFill>
                <a:schemeClr val="bg2">
                  <a:lumMod val="25000"/>
                </a:schemeClr>
              </a:solidFill>
              <a:cs typeface="A- Amir 1" pitchFamily="2" charset="-78"/>
            </a:endParaRPr>
          </a:p>
          <a:p>
            <a:pPr algn="justLow" rtl="1">
              <a:buFont typeface="Wingdings" pitchFamily="2" charset="2"/>
              <a:buChar char="§"/>
            </a:pPr>
            <a:r>
              <a:rPr lang="ar-SA" sz="2000" dirty="0" smtClean="0">
                <a:solidFill>
                  <a:schemeClr val="bg2">
                    <a:lumMod val="25000"/>
                  </a:schemeClr>
                </a:solidFill>
                <a:cs typeface="A- Amir 1" pitchFamily="2" charset="-78"/>
              </a:rPr>
              <a:t>ناهيك عن ما</a:t>
            </a:r>
            <a:r>
              <a:rPr lang="ar-LB" sz="2000" dirty="0" smtClean="0">
                <a:solidFill>
                  <a:schemeClr val="bg2">
                    <a:lumMod val="25000"/>
                  </a:schemeClr>
                </a:solidFill>
                <a:cs typeface="A- Amir 1" pitchFamily="2" charset="-78"/>
              </a:rPr>
              <a:t> </a:t>
            </a:r>
            <a:r>
              <a:rPr lang="ar-SA" sz="2000" dirty="0" smtClean="0">
                <a:solidFill>
                  <a:schemeClr val="bg2">
                    <a:lumMod val="25000"/>
                  </a:schemeClr>
                </a:solidFill>
                <a:cs typeface="A- Amir 1" pitchFamily="2" charset="-78"/>
              </a:rPr>
              <a:t>يحدث من حرق للأوراق وأضرار ناتجة عن نفوذ المبيد الى العصارة النباتية ما</a:t>
            </a:r>
            <a:endParaRPr lang="ar-LB" sz="2000" dirty="0" smtClean="0">
              <a:solidFill>
                <a:schemeClr val="bg2">
                  <a:lumMod val="25000"/>
                </a:schemeClr>
              </a:solidFill>
              <a:cs typeface="A- Amir 1" pitchFamily="2" charset="-78"/>
            </a:endParaRPr>
          </a:p>
          <a:p>
            <a:pPr algn="justLow" rtl="1">
              <a:buFont typeface="Wingdings" pitchFamily="2" charset="2"/>
              <a:buChar char="§"/>
            </a:pPr>
            <a:r>
              <a:rPr lang="ar-SA" sz="2000" dirty="0" smtClean="0">
                <a:solidFill>
                  <a:schemeClr val="bg2">
                    <a:lumMod val="25000"/>
                  </a:schemeClr>
                </a:solidFill>
                <a:cs typeface="A- Amir 1" pitchFamily="2" charset="-78"/>
              </a:rPr>
              <a:t>يؤثر على هرمونات النباتات وأنزيماتها إضافة إلى حالات التحوّر المختلفة في شكل</a:t>
            </a:r>
            <a:endParaRPr lang="ar-LB" sz="2000" dirty="0" smtClean="0">
              <a:solidFill>
                <a:schemeClr val="bg2">
                  <a:lumMod val="25000"/>
                </a:schemeClr>
              </a:solidFill>
              <a:cs typeface="A- Amir 1" pitchFamily="2" charset="-78"/>
            </a:endParaRPr>
          </a:p>
          <a:p>
            <a:pPr algn="justLow" rtl="1">
              <a:buFont typeface="Wingdings" pitchFamily="2" charset="2"/>
              <a:buChar char="§"/>
            </a:pPr>
            <a:r>
              <a:rPr lang="ar-SA" sz="2000" dirty="0" smtClean="0">
                <a:solidFill>
                  <a:schemeClr val="bg2">
                    <a:lumMod val="25000"/>
                  </a:schemeClr>
                </a:solidFill>
                <a:cs typeface="A- Amir 1" pitchFamily="2" charset="-78"/>
              </a:rPr>
              <a:t>النباتات ما يبعث إلى جفافها وبالتالي موتها.</a:t>
            </a:r>
            <a:endParaRPr lang="en-US" sz="2000" dirty="0" smtClean="0">
              <a:solidFill>
                <a:schemeClr val="bg2">
                  <a:lumMod val="25000"/>
                </a:schemeClr>
              </a:solidFill>
              <a:cs typeface="A- Amir 1" pitchFamily="2" charset="-78"/>
            </a:endParaRPr>
          </a:p>
          <a:p>
            <a:pPr algn="justLow" rtl="1">
              <a:buFont typeface="Wingdings" pitchFamily="2" charset="2"/>
              <a:buChar char="§"/>
            </a:pPr>
            <a:r>
              <a:rPr lang="ar-SA" sz="2000" dirty="0" smtClean="0">
                <a:solidFill>
                  <a:schemeClr val="bg2">
                    <a:lumMod val="25000"/>
                  </a:schemeClr>
                </a:solidFill>
                <a:cs typeface="A- Amir 1" pitchFamily="2" charset="-78"/>
              </a:rPr>
              <a:t>كذلك النحل والحشرات الملقحة تتأثر إلى حدّ كبير  باستخدام المبيدات فمعدل التلقيح</a:t>
            </a:r>
            <a:endParaRPr lang="ar-LB" sz="2000" dirty="0" smtClean="0">
              <a:solidFill>
                <a:schemeClr val="bg2">
                  <a:lumMod val="25000"/>
                </a:schemeClr>
              </a:solidFill>
              <a:cs typeface="A- Amir 1" pitchFamily="2" charset="-78"/>
            </a:endParaRPr>
          </a:p>
          <a:p>
            <a:pPr algn="justLow" rtl="1">
              <a:buFont typeface="Wingdings" pitchFamily="2" charset="2"/>
              <a:buChar char="§"/>
            </a:pPr>
            <a:r>
              <a:rPr lang="ar-SA" sz="2000" dirty="0" smtClean="0">
                <a:solidFill>
                  <a:schemeClr val="bg2">
                    <a:lumMod val="25000"/>
                  </a:schemeClr>
                </a:solidFill>
                <a:cs typeface="A- Amir 1" pitchFamily="2" charset="-78"/>
              </a:rPr>
              <a:t>في الأزهار ينخفض و تضعف قوة طواف النحل نتيجة موت عدد كبير من العاملات</a:t>
            </a:r>
            <a:endParaRPr lang="ar-LB" sz="2000" dirty="0" smtClean="0">
              <a:solidFill>
                <a:schemeClr val="bg2">
                  <a:lumMod val="25000"/>
                </a:schemeClr>
              </a:solidFill>
              <a:cs typeface="A- Amir 1" pitchFamily="2" charset="-78"/>
            </a:endParaRPr>
          </a:p>
          <a:p>
            <a:pPr algn="justLow" rtl="1">
              <a:buFont typeface="Wingdings" pitchFamily="2" charset="2"/>
              <a:buChar char="§"/>
            </a:pPr>
            <a:r>
              <a:rPr lang="ar-SA" sz="2000" dirty="0" smtClean="0">
                <a:solidFill>
                  <a:schemeClr val="bg2">
                    <a:lumMod val="25000"/>
                  </a:schemeClr>
                </a:solidFill>
                <a:cs typeface="A- Amir 1" pitchFamily="2" charset="-78"/>
              </a:rPr>
              <a:t>ما ينعكس سلباً على محصول العسل والمحاصيل البستانية نتيجة لعدم تلقيح الازهار</a:t>
            </a:r>
            <a:r>
              <a:rPr lang="ar-SA" sz="2400" dirty="0" smtClean="0">
                <a:cs typeface="A- Amir 1" pitchFamily="2" charset="-78"/>
              </a:rPr>
              <a:t>.</a:t>
            </a:r>
            <a:endParaRPr lang="en-US" sz="2400" dirty="0" smtClean="0">
              <a:cs typeface="A- Amir 1" pitchFamily="2" charset="-78"/>
            </a:endParaRPr>
          </a:p>
          <a:p>
            <a:pPr algn="justLow" rtl="1">
              <a:buNone/>
            </a:pPr>
            <a:endParaRPr lang="en-US" sz="2400" dirty="0">
              <a:cs typeface="A- Amir 1" pitchFamily="2" charset="-78"/>
            </a:endParaRPr>
          </a:p>
        </p:txBody>
      </p:sp>
      <p:pic>
        <p:nvPicPr>
          <p:cNvPr id="4" name="Picture 3"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96112"/>
          </a:xfrm>
        </p:spPr>
        <p:txBody>
          <a:bodyPr>
            <a:normAutofit/>
          </a:bodyPr>
          <a:lstStyle/>
          <a:p>
            <a:pPr algn="ctr" rtl="1"/>
            <a:r>
              <a:rPr lang="ar-LB" sz="3600" dirty="0" smtClean="0">
                <a:solidFill>
                  <a:schemeClr val="accent5">
                    <a:lumMod val="75000"/>
                  </a:schemeClr>
                </a:solidFill>
                <a:cs typeface="A- Amir 1" pitchFamily="2" charset="-78"/>
              </a:rPr>
              <a:t>ضرورة قراءة بطاقة المبيد بإنتباه !</a:t>
            </a:r>
            <a:endParaRPr lang="en-US" sz="3600" dirty="0">
              <a:solidFill>
                <a:schemeClr val="accent5">
                  <a:lumMod val="75000"/>
                </a:schemeClr>
              </a:solidFill>
              <a:cs typeface="A- Amir 1" pitchFamily="2" charset="-78"/>
            </a:endParaRPr>
          </a:p>
        </p:txBody>
      </p:sp>
      <p:sp>
        <p:nvSpPr>
          <p:cNvPr id="3" name="Content Placeholder 2"/>
          <p:cNvSpPr>
            <a:spLocks noGrp="1"/>
          </p:cNvSpPr>
          <p:nvPr>
            <p:ph idx="1"/>
          </p:nvPr>
        </p:nvSpPr>
        <p:spPr/>
        <p:txBody>
          <a:bodyPr>
            <a:normAutofit fontScale="92500" lnSpcReduction="10000"/>
          </a:bodyPr>
          <a:lstStyle/>
          <a:p>
            <a:pPr algn="r" rtl="1">
              <a:buNone/>
            </a:pPr>
            <a:r>
              <a:rPr lang="ar-LB" b="1" dirty="0" smtClean="0">
                <a:solidFill>
                  <a:schemeClr val="accent5">
                    <a:lumMod val="75000"/>
                  </a:schemeClr>
                </a:solidFill>
                <a:cs typeface="A- Amir 1" pitchFamily="2" charset="-78"/>
              </a:rPr>
              <a:t>معلومات الملصق</a:t>
            </a:r>
            <a:endParaRPr lang="en-US" dirty="0" smtClean="0">
              <a:solidFill>
                <a:schemeClr val="accent5">
                  <a:lumMod val="75000"/>
                </a:schemeClr>
              </a:solidFill>
              <a:cs typeface="A- Amir 1" pitchFamily="2" charset="-78"/>
            </a:endParaRPr>
          </a:p>
          <a:p>
            <a:pPr lvl="0" algn="r" rtl="1"/>
            <a:r>
              <a:rPr lang="ar-LB" dirty="0" smtClean="0">
                <a:solidFill>
                  <a:schemeClr val="tx2">
                    <a:lumMod val="25000"/>
                  </a:schemeClr>
                </a:solidFill>
                <a:cs typeface="A- Amir 1" pitchFamily="2" charset="-78"/>
              </a:rPr>
              <a:t>الإسم التجاري (الإسم الذي يختاره المنتج أو المعبئ) – الإسم الدارج (الإسم الذي يعرف به المادة الفعالة) – الإسم الكيماوي (الإسم الكيماوي للمادة الفعالة)</a:t>
            </a:r>
            <a:endParaRPr lang="en-US" dirty="0" smtClean="0">
              <a:solidFill>
                <a:schemeClr val="tx2">
                  <a:lumMod val="25000"/>
                </a:schemeClr>
              </a:solidFill>
              <a:cs typeface="A- Amir 1" pitchFamily="2" charset="-78"/>
            </a:endParaRPr>
          </a:p>
          <a:p>
            <a:pPr lvl="0" algn="r" rtl="1"/>
            <a:r>
              <a:rPr lang="ar-LB" dirty="0" smtClean="0">
                <a:solidFill>
                  <a:schemeClr val="tx2">
                    <a:lumMod val="25000"/>
                  </a:schemeClr>
                </a:solidFill>
                <a:cs typeface="A- Amir 1" pitchFamily="2" charset="-78"/>
              </a:rPr>
              <a:t>حدود الإستعمال (عام أو حذر)</a:t>
            </a:r>
            <a:endParaRPr lang="en-US" dirty="0" smtClean="0">
              <a:solidFill>
                <a:schemeClr val="tx2">
                  <a:lumMod val="25000"/>
                </a:schemeClr>
              </a:solidFill>
              <a:cs typeface="A- Amir 1" pitchFamily="2" charset="-78"/>
            </a:endParaRPr>
          </a:p>
          <a:p>
            <a:pPr lvl="0" algn="r" rtl="1"/>
            <a:r>
              <a:rPr lang="ar-LB" dirty="0" smtClean="0">
                <a:solidFill>
                  <a:schemeClr val="tx2">
                    <a:lumMod val="25000"/>
                  </a:schemeClr>
                </a:solidFill>
                <a:cs typeface="A- Amir 1" pitchFamily="2" charset="-78"/>
              </a:rPr>
              <a:t>إسم وتركيز المكونات (الفعالة والمساعدة)</a:t>
            </a:r>
            <a:endParaRPr lang="en-US" dirty="0" smtClean="0">
              <a:solidFill>
                <a:schemeClr val="tx2">
                  <a:lumMod val="25000"/>
                </a:schemeClr>
              </a:solidFill>
              <a:cs typeface="A- Amir 1" pitchFamily="2" charset="-78"/>
            </a:endParaRPr>
          </a:p>
          <a:p>
            <a:pPr lvl="0" algn="r" rtl="1"/>
            <a:r>
              <a:rPr lang="ar-LB" dirty="0" smtClean="0">
                <a:solidFill>
                  <a:schemeClr val="tx2">
                    <a:lumMod val="25000"/>
                  </a:schemeClr>
                </a:solidFill>
                <a:cs typeface="A- Amir 1" pitchFamily="2" charset="-78"/>
              </a:rPr>
              <a:t>الإستعمالات القانونية – </a:t>
            </a:r>
            <a:r>
              <a:rPr lang="ar-SA" dirty="0" smtClean="0">
                <a:solidFill>
                  <a:schemeClr val="tx2">
                    <a:lumMod val="25000"/>
                  </a:schemeClr>
                </a:solidFill>
                <a:cs typeface="A- Amir 1" pitchFamily="2" charset="-78"/>
              </a:rPr>
              <a:t>الجرعات - الاحتياجات عند الاستعمال - القيود على الاستعمال</a:t>
            </a:r>
            <a:endParaRPr lang="en-US" dirty="0" smtClean="0">
              <a:solidFill>
                <a:schemeClr val="tx2">
                  <a:lumMod val="25000"/>
                </a:schemeClr>
              </a:solidFill>
              <a:cs typeface="A- Amir 1" pitchFamily="2" charset="-78"/>
            </a:endParaRPr>
          </a:p>
          <a:p>
            <a:pPr lvl="0" algn="r" rtl="1"/>
            <a:r>
              <a:rPr lang="ar-LB" dirty="0" smtClean="0">
                <a:solidFill>
                  <a:schemeClr val="tx2">
                    <a:lumMod val="25000"/>
                  </a:schemeClr>
                </a:solidFill>
                <a:cs typeface="A- Amir 1" pitchFamily="2" charset="-78"/>
              </a:rPr>
              <a:t>تعليمات السلامة  - كلمات التحذير - الاحتياطات الواجبة</a:t>
            </a:r>
            <a:endParaRPr lang="en-US" dirty="0" smtClean="0">
              <a:solidFill>
                <a:schemeClr val="tx2">
                  <a:lumMod val="25000"/>
                </a:schemeClr>
              </a:solidFill>
              <a:cs typeface="A- Amir 1" pitchFamily="2" charset="-78"/>
            </a:endParaRPr>
          </a:p>
          <a:p>
            <a:pPr lvl="0" algn="r" rtl="1"/>
            <a:r>
              <a:rPr lang="ar-LB" dirty="0" smtClean="0">
                <a:solidFill>
                  <a:schemeClr val="tx2">
                    <a:lumMod val="25000"/>
                  </a:schemeClr>
                </a:solidFill>
                <a:cs typeface="A- Amir 1" pitchFamily="2" charset="-78"/>
              </a:rPr>
              <a:t>كمية المبيد في العبوة</a:t>
            </a:r>
            <a:endParaRPr lang="en-US" dirty="0" smtClean="0">
              <a:solidFill>
                <a:schemeClr val="tx2">
                  <a:lumMod val="25000"/>
                </a:schemeClr>
              </a:solidFill>
              <a:cs typeface="A- Amir 1" pitchFamily="2" charset="-78"/>
            </a:endParaRPr>
          </a:p>
          <a:p>
            <a:pPr lvl="0" algn="r" rtl="1"/>
            <a:r>
              <a:rPr lang="ar-LB" dirty="0" smtClean="0">
                <a:solidFill>
                  <a:schemeClr val="tx2">
                    <a:lumMod val="25000"/>
                  </a:schemeClr>
                </a:solidFill>
                <a:cs typeface="A- Amir 1" pitchFamily="2" charset="-78"/>
              </a:rPr>
              <a:t>رقم التسجيل ورقم المؤسسة</a:t>
            </a:r>
            <a:endParaRPr lang="en-US" dirty="0" smtClean="0">
              <a:solidFill>
                <a:schemeClr val="tx2">
                  <a:lumMod val="25000"/>
                </a:schemeClr>
              </a:solidFill>
              <a:cs typeface="A- Amir 1" pitchFamily="2" charset="-78"/>
            </a:endParaRPr>
          </a:p>
          <a:p>
            <a:pPr lvl="0" algn="r" rtl="1"/>
            <a:r>
              <a:rPr lang="ar-LB" dirty="0" smtClean="0">
                <a:solidFill>
                  <a:schemeClr val="tx2">
                    <a:lumMod val="25000"/>
                  </a:schemeClr>
                </a:solidFill>
                <a:cs typeface="A- Amir 1" pitchFamily="2" charset="-78"/>
              </a:rPr>
              <a:t>إسم وعنوان المنتج أو المصرح له بالإنتاج</a:t>
            </a:r>
            <a:endParaRPr lang="en-US" dirty="0" smtClean="0">
              <a:solidFill>
                <a:schemeClr val="tx2">
                  <a:lumMod val="25000"/>
                </a:schemeClr>
              </a:solidFill>
              <a:cs typeface="A- Amir 1" pitchFamily="2" charset="-78"/>
            </a:endParaRPr>
          </a:p>
          <a:p>
            <a:pPr algn="r" rtl="1">
              <a:buNone/>
            </a:pPr>
            <a:endParaRPr lang="en-US" dirty="0">
              <a:cs typeface="A- Amir 1" pitchFamily="2" charset="-78"/>
            </a:endParaRPr>
          </a:p>
        </p:txBody>
      </p:sp>
      <p:pic>
        <p:nvPicPr>
          <p:cNvPr id="4" name="Picture 3"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609600"/>
          </a:xfrm>
        </p:spPr>
        <p:txBody>
          <a:bodyPr>
            <a:normAutofit/>
          </a:bodyPr>
          <a:lstStyle/>
          <a:p>
            <a:pPr algn="ctr" rtl="1"/>
            <a:r>
              <a:rPr lang="en-US" sz="2700" b="1" dirty="0" smtClean="0">
                <a:solidFill>
                  <a:schemeClr val="accent5">
                    <a:lumMod val="75000"/>
                  </a:schemeClr>
                </a:solidFill>
              </a:rPr>
              <a:t>“</a:t>
            </a:r>
            <a:r>
              <a:rPr lang="ar-LB" sz="2700" b="1" dirty="0" smtClean="0">
                <a:solidFill>
                  <a:schemeClr val="accent5">
                    <a:lumMod val="75000"/>
                  </a:schemeClr>
                </a:solidFill>
              </a:rPr>
              <a:t>أكثر الدقائق أهمية في استعمال أي مبيد هي تلك التي يتم فيها قراءة الملصق الخاص به</a:t>
            </a:r>
            <a:r>
              <a:rPr lang="en-US" sz="2700" b="1" dirty="0" smtClean="0">
                <a:solidFill>
                  <a:schemeClr val="accent5">
                    <a:lumMod val="75000"/>
                  </a:schemeClr>
                </a:solidFill>
              </a:rPr>
              <a:t>”</a:t>
            </a:r>
            <a:r>
              <a:rPr lang="ar-LB" sz="2200" b="1" dirty="0" smtClean="0">
                <a:solidFill>
                  <a:schemeClr val="accent5">
                    <a:lumMod val="75000"/>
                  </a:schemeClr>
                </a:solidFill>
              </a:rPr>
              <a:t> </a:t>
            </a:r>
            <a:endParaRPr lang="en-US" b="1" dirty="0">
              <a:solidFill>
                <a:schemeClr val="accent5">
                  <a:lumMod val="75000"/>
                </a:schemeClr>
              </a:solidFill>
            </a:endParaRPr>
          </a:p>
        </p:txBody>
      </p:sp>
      <p:graphicFrame>
        <p:nvGraphicFramePr>
          <p:cNvPr id="4" name="Content Placeholder 3"/>
          <p:cNvGraphicFramePr>
            <a:graphicFrameLocks noGrp="1"/>
          </p:cNvGraphicFramePr>
          <p:nvPr>
            <p:ph idx="1"/>
          </p:nvPr>
        </p:nvGraphicFramePr>
        <p:xfrm>
          <a:off x="457200" y="1905000"/>
          <a:ext cx="8229600" cy="4450080"/>
        </p:xfrm>
        <a:graphic>
          <a:graphicData uri="http://schemas.openxmlformats.org/drawingml/2006/table">
            <a:tbl>
              <a:tblPr firstRow="1" bandRow="1">
                <a:tableStyleId>{68D230F3-CF80-4859-8CE7-A43EE81993B5}</a:tableStyleId>
              </a:tblPr>
              <a:tblGrid>
                <a:gridCol w="4495800"/>
                <a:gridCol w="3733800"/>
              </a:tblGrid>
              <a:tr h="251586">
                <a:tc>
                  <a:txBody>
                    <a:bodyPr/>
                    <a:lstStyle/>
                    <a:p>
                      <a:pPr marL="0" marR="0" algn="ctr" rtl="1">
                        <a:spcBef>
                          <a:spcPts val="0"/>
                        </a:spcBef>
                        <a:spcAft>
                          <a:spcPts val="0"/>
                        </a:spcAft>
                      </a:pPr>
                      <a:r>
                        <a:rPr lang="ar-LB" sz="2000" dirty="0">
                          <a:solidFill>
                            <a:schemeClr val="accent5">
                              <a:lumMod val="75000"/>
                            </a:schemeClr>
                          </a:solidFill>
                          <a:effectLst>
                            <a:outerShdw blurRad="38100" dist="38100" dir="2700000" algn="tl">
                              <a:srgbClr val="000000">
                                <a:alpha val="43137"/>
                              </a:srgbClr>
                            </a:outerShdw>
                          </a:effectLst>
                          <a:latin typeface="Times New Roman"/>
                          <a:ea typeface="Times New Roman"/>
                          <a:cs typeface="A- Amir 1"/>
                        </a:rPr>
                        <a:t>الهدف</a:t>
                      </a:r>
                      <a:endParaRPr lang="en-US" sz="2400" dirty="0">
                        <a:solidFill>
                          <a:schemeClr val="accent5">
                            <a:lumMod val="75000"/>
                          </a:schemeClr>
                        </a:solidFill>
                        <a:effectLst>
                          <a:outerShdw blurRad="38100" dist="38100" dir="2700000" algn="tl">
                            <a:srgbClr val="000000">
                              <a:alpha val="43137"/>
                            </a:srgbClr>
                          </a:outerShdw>
                        </a:effectLst>
                        <a:latin typeface="Times New Roman"/>
                        <a:ea typeface="Times New Roman"/>
                      </a:endParaRPr>
                    </a:p>
                  </a:txBody>
                  <a:tcPr marL="68580" marR="68580" marT="0" marB="0"/>
                </a:tc>
                <a:tc>
                  <a:txBody>
                    <a:bodyPr/>
                    <a:lstStyle/>
                    <a:p>
                      <a:pPr marL="0" marR="0" algn="ctr" rtl="1">
                        <a:spcBef>
                          <a:spcPts val="0"/>
                        </a:spcBef>
                        <a:spcAft>
                          <a:spcPts val="0"/>
                        </a:spcAft>
                      </a:pPr>
                      <a:r>
                        <a:rPr lang="ar-LB" sz="2000" dirty="0">
                          <a:solidFill>
                            <a:schemeClr val="accent5">
                              <a:lumMod val="75000"/>
                            </a:schemeClr>
                          </a:solidFill>
                          <a:effectLst>
                            <a:outerShdw blurRad="38100" dist="38100" dir="2700000" algn="tl">
                              <a:srgbClr val="000000">
                                <a:alpha val="43137"/>
                              </a:srgbClr>
                            </a:outerShdw>
                          </a:effectLst>
                          <a:latin typeface="Times New Roman"/>
                          <a:ea typeface="Times New Roman"/>
                          <a:cs typeface="A- Amir 1"/>
                        </a:rPr>
                        <a:t>المناسبة</a:t>
                      </a:r>
                      <a:endParaRPr lang="en-US" sz="2400" dirty="0">
                        <a:solidFill>
                          <a:schemeClr val="accent5">
                            <a:lumMod val="75000"/>
                          </a:schemeClr>
                        </a:solidFill>
                        <a:effectLst>
                          <a:outerShdw blurRad="38100" dist="38100" dir="2700000" algn="tl">
                            <a:srgbClr val="000000">
                              <a:alpha val="43137"/>
                            </a:srgbClr>
                          </a:outerShdw>
                        </a:effectLst>
                        <a:latin typeface="Times New Roman"/>
                        <a:ea typeface="Times New Roman"/>
                      </a:endParaRPr>
                    </a:p>
                  </a:txBody>
                  <a:tcPr marL="68580" marR="68580" marT="0" marB="0"/>
                </a:tc>
              </a:tr>
              <a:tr h="739014">
                <a:tc>
                  <a:txBody>
                    <a:bodyPr/>
                    <a:lstStyle/>
                    <a:p>
                      <a:pPr marL="0" marR="0" algn="r" rtl="1">
                        <a:spcBef>
                          <a:spcPts val="0"/>
                        </a:spcBef>
                        <a:spcAft>
                          <a:spcPts val="0"/>
                        </a:spcAft>
                      </a:pPr>
                      <a:r>
                        <a:rPr lang="ar-LB" sz="1800" b="1" dirty="0">
                          <a:solidFill>
                            <a:schemeClr val="tx2">
                              <a:lumMod val="25000"/>
                            </a:schemeClr>
                          </a:solidFill>
                          <a:latin typeface="Times New Roman"/>
                          <a:ea typeface="Times New Roman"/>
                          <a:cs typeface="A- Amir 1"/>
                        </a:rPr>
                        <a:t>تحديد ما يلي:</a:t>
                      </a:r>
                      <a:endParaRPr lang="en-US" sz="2000" b="1" dirty="0">
                        <a:solidFill>
                          <a:schemeClr val="tx2">
                            <a:lumMod val="25000"/>
                          </a:schemeClr>
                        </a:solidFill>
                        <a:latin typeface="Times New Roman"/>
                        <a:ea typeface="Times New Roman"/>
                      </a:endParaRPr>
                    </a:p>
                    <a:p>
                      <a:pPr marL="342900" marR="0" lvl="0" indent="-342900" algn="r" rtl="1">
                        <a:spcBef>
                          <a:spcPts val="0"/>
                        </a:spcBef>
                        <a:spcAft>
                          <a:spcPts val="0"/>
                        </a:spcAft>
                        <a:buFont typeface="Symbol"/>
                        <a:buChar char=""/>
                      </a:pPr>
                      <a:r>
                        <a:rPr lang="ar-LB" sz="1800" dirty="0">
                          <a:solidFill>
                            <a:schemeClr val="tx2">
                              <a:lumMod val="25000"/>
                            </a:schemeClr>
                          </a:solidFill>
                          <a:latin typeface="Times New Roman"/>
                          <a:ea typeface="Times New Roman"/>
                          <a:cs typeface="A- Amir 1"/>
                        </a:rPr>
                        <a:t>ما إذا كان المبيد مناسب لأداء المهمة</a:t>
                      </a:r>
                      <a:endParaRPr lang="en-US" sz="2000" dirty="0">
                        <a:solidFill>
                          <a:schemeClr val="tx2">
                            <a:lumMod val="25000"/>
                          </a:schemeClr>
                        </a:solidFill>
                        <a:latin typeface="Times New Roman"/>
                        <a:ea typeface="Times New Roman"/>
                      </a:endParaRPr>
                    </a:p>
                    <a:p>
                      <a:pPr marL="342900" marR="0" lvl="0" indent="-342900" algn="r" rtl="1">
                        <a:spcBef>
                          <a:spcPts val="0"/>
                        </a:spcBef>
                        <a:spcAft>
                          <a:spcPts val="0"/>
                        </a:spcAft>
                        <a:buFont typeface="Symbol"/>
                        <a:buChar char=""/>
                      </a:pPr>
                      <a:r>
                        <a:rPr lang="ar-LB" sz="1800" dirty="0">
                          <a:solidFill>
                            <a:schemeClr val="tx2">
                              <a:lumMod val="25000"/>
                            </a:schemeClr>
                          </a:solidFill>
                          <a:latin typeface="Times New Roman"/>
                          <a:ea typeface="Times New Roman"/>
                          <a:cs typeface="A- Amir 1"/>
                        </a:rPr>
                        <a:t>درجة الأمان في استخدام المستحضر تحت الظروف المنوطة بإستعماله</a:t>
                      </a:r>
                      <a:endParaRPr lang="en-US" sz="2000" dirty="0">
                        <a:solidFill>
                          <a:schemeClr val="tx2">
                            <a:lumMod val="25000"/>
                          </a:schemeClr>
                        </a:solidFill>
                        <a:latin typeface="Times New Roman"/>
                        <a:ea typeface="Times New Roman"/>
                      </a:endParaRPr>
                    </a:p>
                    <a:p>
                      <a:pPr marL="342900" marR="0" lvl="0" indent="-342900" algn="r" rtl="1">
                        <a:spcBef>
                          <a:spcPts val="0"/>
                        </a:spcBef>
                        <a:spcAft>
                          <a:spcPts val="0"/>
                        </a:spcAft>
                        <a:buFont typeface="Symbol"/>
                        <a:buChar char=""/>
                      </a:pPr>
                      <a:r>
                        <a:rPr lang="ar-LB" sz="1800" dirty="0">
                          <a:solidFill>
                            <a:schemeClr val="tx2">
                              <a:lumMod val="25000"/>
                            </a:schemeClr>
                          </a:solidFill>
                          <a:latin typeface="Times New Roman"/>
                          <a:ea typeface="Times New Roman"/>
                          <a:cs typeface="A- Amir 1"/>
                        </a:rPr>
                        <a:t>ما إذا كان تركيز وكمية المادة الفعالة مناسب ويكفي للغرض من الإستعمال</a:t>
                      </a:r>
                      <a:endParaRPr lang="en-US" sz="2000" dirty="0">
                        <a:solidFill>
                          <a:schemeClr val="tx2">
                            <a:lumMod val="25000"/>
                          </a:schemeClr>
                        </a:solidFill>
                        <a:latin typeface="Times New Roman"/>
                        <a:ea typeface="Times New Roman"/>
                      </a:endParaRPr>
                    </a:p>
                  </a:txBody>
                  <a:tcPr marL="68580" marR="68580" marT="0" marB="0"/>
                </a:tc>
                <a:tc>
                  <a:txBody>
                    <a:bodyPr/>
                    <a:lstStyle/>
                    <a:p>
                      <a:pPr marL="0" marR="0" algn="r" rtl="1">
                        <a:spcBef>
                          <a:spcPts val="0"/>
                        </a:spcBef>
                        <a:spcAft>
                          <a:spcPts val="0"/>
                        </a:spcAft>
                      </a:pPr>
                      <a:r>
                        <a:rPr lang="ar-LB" sz="1600" b="1" dirty="0">
                          <a:solidFill>
                            <a:schemeClr val="tx2">
                              <a:lumMod val="25000"/>
                            </a:schemeClr>
                          </a:solidFill>
                          <a:latin typeface="Times New Roman"/>
                          <a:ea typeface="Times New Roman"/>
                          <a:cs typeface="A- Amir 1"/>
                        </a:rPr>
                        <a:t>قبل شراء المبيد</a:t>
                      </a:r>
                      <a:endParaRPr lang="en-US" sz="1800" b="1" dirty="0">
                        <a:solidFill>
                          <a:schemeClr val="tx2">
                            <a:lumMod val="25000"/>
                          </a:schemeClr>
                        </a:solidFill>
                        <a:latin typeface="Times New Roman"/>
                        <a:ea typeface="Times New Roman"/>
                      </a:endParaRPr>
                    </a:p>
                  </a:txBody>
                  <a:tcPr marL="68580" marR="68580" marT="0" marB="0"/>
                </a:tc>
              </a:tr>
              <a:tr h="228600">
                <a:tc>
                  <a:txBody>
                    <a:bodyPr/>
                    <a:lstStyle/>
                    <a:p>
                      <a:pPr marL="342900" marR="0" lvl="0" indent="-342900" algn="r" rtl="1">
                        <a:spcBef>
                          <a:spcPts val="0"/>
                        </a:spcBef>
                        <a:spcAft>
                          <a:spcPts val="0"/>
                        </a:spcAft>
                        <a:buFont typeface="Symbol"/>
                        <a:buChar char=""/>
                      </a:pPr>
                      <a:endParaRPr lang="en-US" sz="2000" dirty="0">
                        <a:solidFill>
                          <a:schemeClr val="tx2">
                            <a:lumMod val="25000"/>
                          </a:schemeClr>
                        </a:solidFill>
                        <a:latin typeface="Times New Roman"/>
                        <a:ea typeface="Times New Roman"/>
                      </a:endParaRPr>
                    </a:p>
                  </a:txBody>
                  <a:tcPr marL="68580" marR="68580" marT="0" marB="0"/>
                </a:tc>
                <a:tc>
                  <a:txBody>
                    <a:bodyPr/>
                    <a:lstStyle/>
                    <a:p>
                      <a:pPr marL="0" marR="0" algn="r" rtl="1">
                        <a:spcBef>
                          <a:spcPts val="0"/>
                        </a:spcBef>
                        <a:spcAft>
                          <a:spcPts val="0"/>
                        </a:spcAft>
                      </a:pPr>
                      <a:endParaRPr lang="en-US" sz="1800" b="1" dirty="0">
                        <a:solidFill>
                          <a:schemeClr val="tx2">
                            <a:lumMod val="25000"/>
                          </a:schemeClr>
                        </a:solidFill>
                        <a:latin typeface="Times New Roman"/>
                        <a:ea typeface="Times New Roman"/>
                      </a:endParaRPr>
                    </a:p>
                  </a:txBody>
                  <a:tcPr marL="68580" marR="68580" marT="0" marB="0"/>
                </a:tc>
              </a:tr>
              <a:tr h="1143000">
                <a:tc>
                  <a:txBody>
                    <a:bodyPr/>
                    <a:lstStyle/>
                    <a:p>
                      <a:pPr marL="0" marR="0" algn="r" rtl="1">
                        <a:spcBef>
                          <a:spcPts val="0"/>
                        </a:spcBef>
                        <a:spcAft>
                          <a:spcPts val="0"/>
                        </a:spcAft>
                      </a:pPr>
                      <a:r>
                        <a:rPr lang="ar-LB" sz="1800" b="1" dirty="0">
                          <a:solidFill>
                            <a:schemeClr val="tx2">
                              <a:lumMod val="25000"/>
                            </a:schemeClr>
                          </a:solidFill>
                          <a:latin typeface="Times New Roman"/>
                          <a:ea typeface="Times New Roman"/>
                          <a:cs typeface="A- Amir 1"/>
                        </a:rPr>
                        <a:t>تقدير ما يلي:</a:t>
                      </a:r>
                      <a:endParaRPr lang="en-US" sz="2000" b="1" dirty="0">
                        <a:solidFill>
                          <a:schemeClr val="tx2">
                            <a:lumMod val="25000"/>
                          </a:schemeClr>
                        </a:solidFill>
                        <a:latin typeface="Times New Roman"/>
                        <a:ea typeface="Times New Roman"/>
                      </a:endParaRPr>
                    </a:p>
                    <a:p>
                      <a:pPr marL="342900" marR="0" lvl="0" indent="-342900" algn="r" rtl="1">
                        <a:spcBef>
                          <a:spcPts val="0"/>
                        </a:spcBef>
                        <a:spcAft>
                          <a:spcPts val="0"/>
                        </a:spcAft>
                        <a:buFont typeface="Symbol"/>
                        <a:buChar char=""/>
                      </a:pPr>
                      <a:r>
                        <a:rPr lang="ar-LB" sz="1800" dirty="0">
                          <a:solidFill>
                            <a:schemeClr val="tx2">
                              <a:lumMod val="25000"/>
                            </a:schemeClr>
                          </a:solidFill>
                          <a:latin typeface="Times New Roman"/>
                          <a:ea typeface="Times New Roman"/>
                          <a:cs typeface="A- Amir 1"/>
                        </a:rPr>
                        <a:t>الوسيلة المناسبة لتداول المبيد</a:t>
                      </a:r>
                      <a:endParaRPr lang="en-US" sz="2000" dirty="0">
                        <a:solidFill>
                          <a:schemeClr val="tx2">
                            <a:lumMod val="25000"/>
                          </a:schemeClr>
                        </a:solidFill>
                        <a:latin typeface="Times New Roman"/>
                        <a:ea typeface="Times New Roman"/>
                      </a:endParaRPr>
                    </a:p>
                    <a:p>
                      <a:pPr marL="342900" marR="0" lvl="0" indent="-342900" algn="r" rtl="1">
                        <a:spcBef>
                          <a:spcPts val="0"/>
                        </a:spcBef>
                        <a:spcAft>
                          <a:spcPts val="0"/>
                        </a:spcAft>
                        <a:buFont typeface="Symbol"/>
                        <a:buChar char=""/>
                      </a:pPr>
                      <a:r>
                        <a:rPr lang="ar-LB" sz="1800" dirty="0">
                          <a:solidFill>
                            <a:schemeClr val="tx2">
                              <a:lumMod val="25000"/>
                            </a:schemeClr>
                          </a:solidFill>
                          <a:latin typeface="Times New Roman"/>
                          <a:ea typeface="Times New Roman"/>
                          <a:cs typeface="A- Amir 1"/>
                        </a:rPr>
                        <a:t>أنواع الإسعافات الأولية المطلوبة في حال الحوادث الطارئة</a:t>
                      </a:r>
                      <a:endParaRPr lang="en-US" sz="2000" dirty="0">
                        <a:solidFill>
                          <a:schemeClr val="tx2">
                            <a:lumMod val="25000"/>
                          </a:schemeClr>
                        </a:solidFill>
                        <a:latin typeface="Times New Roman"/>
                        <a:ea typeface="Times New Roman"/>
                      </a:endParaRPr>
                    </a:p>
                    <a:p>
                      <a:pPr marL="342900" marR="0" lvl="0" indent="-342900" algn="r" rtl="1">
                        <a:spcBef>
                          <a:spcPts val="0"/>
                        </a:spcBef>
                        <a:spcAft>
                          <a:spcPts val="0"/>
                        </a:spcAft>
                        <a:buFont typeface="Symbol"/>
                        <a:buChar char=""/>
                      </a:pPr>
                      <a:r>
                        <a:rPr lang="ar-LB" sz="1800" dirty="0">
                          <a:solidFill>
                            <a:schemeClr val="tx2">
                              <a:lumMod val="25000"/>
                            </a:schemeClr>
                          </a:solidFill>
                          <a:latin typeface="Times New Roman"/>
                          <a:ea typeface="Times New Roman"/>
                          <a:cs typeface="A- Amir 1"/>
                        </a:rPr>
                        <a:t>قابلية أو عدم قابلية المبيد للخلط بالأنواع الأخرى المستعملة معه</a:t>
                      </a:r>
                      <a:endParaRPr lang="en-US" sz="2000" dirty="0">
                        <a:solidFill>
                          <a:schemeClr val="tx2">
                            <a:lumMod val="25000"/>
                          </a:schemeClr>
                        </a:solidFill>
                        <a:latin typeface="Times New Roman"/>
                        <a:ea typeface="Times New Roman"/>
                      </a:endParaRPr>
                    </a:p>
                    <a:p>
                      <a:pPr marL="342900" marR="0" lvl="0" indent="-342900" algn="r" rtl="1">
                        <a:spcBef>
                          <a:spcPts val="0"/>
                        </a:spcBef>
                        <a:spcAft>
                          <a:spcPts val="0"/>
                        </a:spcAft>
                        <a:buFont typeface="Symbol"/>
                        <a:buChar char=""/>
                      </a:pPr>
                      <a:r>
                        <a:rPr lang="ar-LB" sz="1800" dirty="0">
                          <a:solidFill>
                            <a:schemeClr val="tx2">
                              <a:lumMod val="25000"/>
                            </a:schemeClr>
                          </a:solidFill>
                          <a:latin typeface="Times New Roman"/>
                          <a:ea typeface="Times New Roman"/>
                          <a:cs typeface="A- Amir 1"/>
                        </a:rPr>
                        <a:t>كيفية خلطه أو تخفيفه</a:t>
                      </a:r>
                      <a:endParaRPr lang="en-US" sz="2000" dirty="0">
                        <a:solidFill>
                          <a:schemeClr val="tx2">
                            <a:lumMod val="25000"/>
                          </a:schemeClr>
                        </a:solidFill>
                        <a:latin typeface="Times New Roman"/>
                        <a:ea typeface="Times New Roman"/>
                      </a:endParaRPr>
                    </a:p>
                    <a:p>
                      <a:pPr marL="342900" marR="0" lvl="0" indent="-342900" algn="r" rtl="1">
                        <a:spcBef>
                          <a:spcPts val="0"/>
                        </a:spcBef>
                        <a:spcAft>
                          <a:spcPts val="0"/>
                        </a:spcAft>
                        <a:buFont typeface="Symbol"/>
                        <a:buChar char=""/>
                      </a:pPr>
                      <a:r>
                        <a:rPr lang="ar-LB" sz="1800" dirty="0">
                          <a:solidFill>
                            <a:schemeClr val="tx2">
                              <a:lumMod val="25000"/>
                            </a:schemeClr>
                          </a:solidFill>
                          <a:latin typeface="Times New Roman"/>
                          <a:ea typeface="Times New Roman"/>
                          <a:cs typeface="A- Amir 1"/>
                        </a:rPr>
                        <a:t>الكمية المحددة للإستعمال</a:t>
                      </a:r>
                      <a:endParaRPr lang="en-US" sz="2000" dirty="0">
                        <a:solidFill>
                          <a:schemeClr val="tx2">
                            <a:lumMod val="25000"/>
                          </a:schemeClr>
                        </a:solidFill>
                        <a:latin typeface="Times New Roman"/>
                        <a:ea typeface="Times New Roman"/>
                      </a:endParaRPr>
                    </a:p>
                  </a:txBody>
                  <a:tcPr marL="68580" marR="68580" marT="0" marB="0"/>
                </a:tc>
                <a:tc>
                  <a:txBody>
                    <a:bodyPr/>
                    <a:lstStyle/>
                    <a:p>
                      <a:pPr marL="0" marR="0" algn="r" rtl="1">
                        <a:spcBef>
                          <a:spcPts val="0"/>
                        </a:spcBef>
                        <a:spcAft>
                          <a:spcPts val="0"/>
                        </a:spcAft>
                      </a:pPr>
                      <a:r>
                        <a:rPr lang="ar-LB" sz="1600" b="1" dirty="0">
                          <a:solidFill>
                            <a:schemeClr val="tx2">
                              <a:lumMod val="25000"/>
                            </a:schemeClr>
                          </a:solidFill>
                          <a:latin typeface="Times New Roman"/>
                          <a:ea typeface="Times New Roman"/>
                          <a:cs typeface="A- Amir 1"/>
                        </a:rPr>
                        <a:t>قبل تخفيف أو خلط المبيد للإستعمال</a:t>
                      </a:r>
                      <a:endParaRPr lang="en-US" sz="1800" b="1" dirty="0">
                        <a:solidFill>
                          <a:schemeClr val="tx2">
                            <a:lumMod val="25000"/>
                          </a:schemeClr>
                        </a:solidFill>
                        <a:latin typeface="Times New Roman"/>
                        <a:ea typeface="Times New Roman"/>
                      </a:endParaRPr>
                    </a:p>
                  </a:txBody>
                  <a:tcPr marL="68580" marR="68580" marT="0" marB="0"/>
                </a:tc>
              </a:tr>
            </a:tbl>
          </a:graphicData>
        </a:graphic>
      </p:graphicFrame>
      <p:pic>
        <p:nvPicPr>
          <p:cNvPr id="5" name="Picture 4"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6" name="Picture 5"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533400" y="944880"/>
          <a:ext cx="8229600" cy="4998720"/>
        </p:xfrm>
        <a:graphic>
          <a:graphicData uri="http://schemas.openxmlformats.org/drawingml/2006/table">
            <a:tbl>
              <a:tblPr firstRow="1" bandRow="1">
                <a:tableStyleId>{68D230F3-CF80-4859-8CE7-A43EE81993B5}</a:tableStyleId>
              </a:tblPr>
              <a:tblGrid>
                <a:gridCol w="4343400"/>
                <a:gridCol w="3886200"/>
              </a:tblGrid>
              <a:tr h="548640">
                <a:tc>
                  <a:txBody>
                    <a:bodyPr/>
                    <a:lstStyle/>
                    <a:p>
                      <a:pPr marL="0" marR="0" algn="r" rtl="1">
                        <a:spcBef>
                          <a:spcPts val="0"/>
                        </a:spcBef>
                        <a:spcAft>
                          <a:spcPts val="0"/>
                        </a:spcAft>
                      </a:pPr>
                      <a:r>
                        <a:rPr lang="ar-LB" sz="1800" b="1" dirty="0">
                          <a:solidFill>
                            <a:schemeClr val="tx2">
                              <a:lumMod val="25000"/>
                            </a:schemeClr>
                          </a:solidFill>
                          <a:latin typeface="Times New Roman"/>
                          <a:ea typeface="Times New Roman"/>
                          <a:cs typeface="A- Amir 1"/>
                        </a:rPr>
                        <a:t>تقدير ما يلي:</a:t>
                      </a:r>
                      <a:endParaRPr lang="en-US" sz="2000" b="1" dirty="0">
                        <a:solidFill>
                          <a:schemeClr val="tx2">
                            <a:lumMod val="25000"/>
                          </a:schemeClr>
                        </a:solidFill>
                        <a:latin typeface="Times New Roman"/>
                        <a:ea typeface="Times New Roman"/>
                      </a:endParaRPr>
                    </a:p>
                    <a:p>
                      <a:pPr marL="342900" marR="0" lvl="0" indent="-342900" algn="r" rtl="1">
                        <a:spcBef>
                          <a:spcPts val="0"/>
                        </a:spcBef>
                        <a:spcAft>
                          <a:spcPts val="0"/>
                        </a:spcAft>
                        <a:buFont typeface="Symbol"/>
                        <a:buChar char=""/>
                      </a:pPr>
                      <a:r>
                        <a:rPr lang="ar-LB" sz="1800" b="0" dirty="0">
                          <a:solidFill>
                            <a:schemeClr val="tx2">
                              <a:lumMod val="25000"/>
                            </a:schemeClr>
                          </a:solidFill>
                          <a:latin typeface="Times New Roman"/>
                          <a:ea typeface="Times New Roman"/>
                          <a:cs typeface="A- Amir 1"/>
                        </a:rPr>
                        <a:t>معايير السلامة عند الإستعمال</a:t>
                      </a:r>
                      <a:endParaRPr lang="en-US" sz="2000" b="0" dirty="0">
                        <a:solidFill>
                          <a:schemeClr val="tx2">
                            <a:lumMod val="25000"/>
                          </a:schemeClr>
                        </a:solidFill>
                        <a:latin typeface="Times New Roman"/>
                        <a:ea typeface="Times New Roman"/>
                      </a:endParaRPr>
                    </a:p>
                    <a:p>
                      <a:pPr marL="342900" marR="0" lvl="0" indent="-342900" algn="r" rtl="1">
                        <a:spcBef>
                          <a:spcPts val="0"/>
                        </a:spcBef>
                        <a:spcAft>
                          <a:spcPts val="0"/>
                        </a:spcAft>
                        <a:buFont typeface="Symbol"/>
                        <a:buChar char=""/>
                      </a:pPr>
                      <a:r>
                        <a:rPr lang="ar-LB" sz="1800" b="0" dirty="0">
                          <a:solidFill>
                            <a:schemeClr val="tx2">
                              <a:lumMod val="25000"/>
                            </a:schemeClr>
                          </a:solidFill>
                          <a:latin typeface="Times New Roman"/>
                          <a:ea typeface="Times New Roman"/>
                          <a:cs typeface="A- Amir 1"/>
                        </a:rPr>
                        <a:t>ميادين التطبيق</a:t>
                      </a:r>
                      <a:endParaRPr lang="en-US" sz="2000" b="0" dirty="0">
                        <a:solidFill>
                          <a:schemeClr val="tx2">
                            <a:lumMod val="25000"/>
                          </a:schemeClr>
                        </a:solidFill>
                        <a:latin typeface="Times New Roman"/>
                        <a:ea typeface="Times New Roman"/>
                      </a:endParaRPr>
                    </a:p>
                    <a:p>
                      <a:pPr marL="342900" marR="0" lvl="0" indent="-342900" algn="r" rtl="1">
                        <a:spcBef>
                          <a:spcPts val="0"/>
                        </a:spcBef>
                        <a:spcAft>
                          <a:spcPts val="0"/>
                        </a:spcAft>
                        <a:buFont typeface="Symbol"/>
                        <a:buChar char=""/>
                      </a:pPr>
                      <a:r>
                        <a:rPr lang="ar-LB" sz="1800" b="0" dirty="0">
                          <a:solidFill>
                            <a:schemeClr val="tx2">
                              <a:lumMod val="25000"/>
                            </a:schemeClr>
                          </a:solidFill>
                          <a:latin typeface="Times New Roman"/>
                          <a:ea typeface="Times New Roman"/>
                          <a:cs typeface="A- Amir 1"/>
                        </a:rPr>
                        <a:t>مواعيد الإستخدام</a:t>
                      </a:r>
                      <a:endParaRPr lang="en-US" sz="2000" b="0" dirty="0">
                        <a:solidFill>
                          <a:schemeClr val="tx2">
                            <a:lumMod val="25000"/>
                          </a:schemeClr>
                        </a:solidFill>
                        <a:latin typeface="Times New Roman"/>
                        <a:ea typeface="Times New Roman"/>
                      </a:endParaRPr>
                    </a:p>
                    <a:p>
                      <a:pPr marL="342900" marR="0" lvl="0" indent="-342900" algn="r" rtl="1">
                        <a:spcBef>
                          <a:spcPts val="0"/>
                        </a:spcBef>
                        <a:spcAft>
                          <a:spcPts val="0"/>
                        </a:spcAft>
                        <a:buFont typeface="Symbol"/>
                        <a:buChar char=""/>
                      </a:pPr>
                      <a:r>
                        <a:rPr lang="ar-LB" sz="1800" b="0" dirty="0">
                          <a:solidFill>
                            <a:schemeClr val="tx2">
                              <a:lumMod val="25000"/>
                            </a:schemeClr>
                          </a:solidFill>
                          <a:latin typeface="Times New Roman"/>
                          <a:ea typeface="Times New Roman"/>
                          <a:cs typeface="A- Amir 1"/>
                        </a:rPr>
                        <a:t>آلية الرش أو التطبيق</a:t>
                      </a:r>
                      <a:endParaRPr lang="en-US" sz="2000" b="0" dirty="0">
                        <a:solidFill>
                          <a:schemeClr val="tx2">
                            <a:lumMod val="25000"/>
                          </a:schemeClr>
                        </a:solidFill>
                        <a:latin typeface="Times New Roman"/>
                        <a:ea typeface="Times New Roman"/>
                      </a:endParaRPr>
                    </a:p>
                    <a:p>
                      <a:pPr marL="342900" marR="0" lvl="0" indent="-342900" algn="r" rtl="1">
                        <a:spcBef>
                          <a:spcPts val="0"/>
                        </a:spcBef>
                        <a:spcAft>
                          <a:spcPts val="0"/>
                        </a:spcAft>
                        <a:buFont typeface="Symbol"/>
                        <a:buChar char=""/>
                      </a:pPr>
                      <a:r>
                        <a:rPr lang="ar-LB" sz="1800" b="0" dirty="0">
                          <a:solidFill>
                            <a:schemeClr val="tx2">
                              <a:lumMod val="25000"/>
                            </a:schemeClr>
                          </a:solidFill>
                          <a:latin typeface="Times New Roman"/>
                          <a:ea typeface="Times New Roman"/>
                          <a:cs typeface="A- Amir 1"/>
                        </a:rPr>
                        <a:t>معدل الرش أو التوزيع</a:t>
                      </a:r>
                      <a:endParaRPr lang="en-US" sz="2000" b="0" dirty="0">
                        <a:solidFill>
                          <a:schemeClr val="tx2">
                            <a:lumMod val="25000"/>
                          </a:schemeClr>
                        </a:solidFill>
                        <a:latin typeface="Times New Roman"/>
                        <a:ea typeface="Times New Roman"/>
                      </a:endParaRPr>
                    </a:p>
                    <a:p>
                      <a:pPr marL="342900" marR="0" lvl="0" indent="-342900" algn="r" rtl="1">
                        <a:spcBef>
                          <a:spcPts val="0"/>
                        </a:spcBef>
                        <a:spcAft>
                          <a:spcPts val="0"/>
                        </a:spcAft>
                        <a:buFont typeface="Symbol"/>
                        <a:buChar char=""/>
                      </a:pPr>
                      <a:r>
                        <a:rPr lang="ar-LB" sz="1800" b="0" dirty="0">
                          <a:solidFill>
                            <a:schemeClr val="tx2">
                              <a:lumMod val="25000"/>
                            </a:schemeClr>
                          </a:solidFill>
                          <a:latin typeface="Times New Roman"/>
                          <a:ea typeface="Times New Roman"/>
                          <a:cs typeface="A- Amir 1"/>
                        </a:rPr>
                        <a:t>الإستعمالات الحذرة</a:t>
                      </a:r>
                      <a:endParaRPr lang="en-US" sz="2000" b="0" dirty="0">
                        <a:solidFill>
                          <a:schemeClr val="tx2">
                            <a:lumMod val="25000"/>
                          </a:schemeClr>
                        </a:solidFill>
                        <a:latin typeface="Times New Roman"/>
                        <a:ea typeface="Times New Roman"/>
                      </a:endParaRPr>
                    </a:p>
                    <a:p>
                      <a:pPr marL="342900" marR="0" lvl="0" indent="-342900" algn="r" rtl="1">
                        <a:spcBef>
                          <a:spcPts val="0"/>
                        </a:spcBef>
                        <a:spcAft>
                          <a:spcPts val="0"/>
                        </a:spcAft>
                        <a:buFont typeface="Symbol"/>
                        <a:buChar char=""/>
                      </a:pPr>
                      <a:r>
                        <a:rPr lang="ar-LB" sz="1800" b="0" dirty="0">
                          <a:solidFill>
                            <a:schemeClr val="tx2">
                              <a:lumMod val="25000"/>
                            </a:schemeClr>
                          </a:solidFill>
                          <a:latin typeface="Times New Roman"/>
                          <a:ea typeface="Times New Roman"/>
                          <a:cs typeface="A- Amir 1"/>
                        </a:rPr>
                        <a:t>التعليمات الخاصة بالمبيد</a:t>
                      </a:r>
                      <a:endParaRPr lang="en-US" sz="2000" b="0" dirty="0">
                        <a:solidFill>
                          <a:schemeClr val="tx2">
                            <a:lumMod val="25000"/>
                          </a:schemeClr>
                        </a:solidFill>
                        <a:latin typeface="Times New Roman"/>
                        <a:ea typeface="Times New Roman"/>
                      </a:endParaRPr>
                    </a:p>
                  </a:txBody>
                  <a:tcPr marL="68580" marR="68580" marT="0" marB="0"/>
                </a:tc>
                <a:tc>
                  <a:txBody>
                    <a:bodyPr/>
                    <a:lstStyle/>
                    <a:p>
                      <a:pPr marL="0" marR="0" algn="r" rtl="1">
                        <a:spcBef>
                          <a:spcPts val="0"/>
                        </a:spcBef>
                        <a:spcAft>
                          <a:spcPts val="0"/>
                        </a:spcAft>
                      </a:pPr>
                      <a:r>
                        <a:rPr lang="ar-LB" sz="1600" b="1" dirty="0">
                          <a:solidFill>
                            <a:schemeClr val="tx2">
                              <a:lumMod val="25000"/>
                            </a:schemeClr>
                          </a:solidFill>
                          <a:latin typeface="Times New Roman"/>
                          <a:ea typeface="Times New Roman"/>
                          <a:cs typeface="A- Amir 1"/>
                        </a:rPr>
                        <a:t>قبل رش أو تطبيق المبيد</a:t>
                      </a:r>
                      <a:endParaRPr lang="en-US" sz="1800" b="1" dirty="0">
                        <a:solidFill>
                          <a:schemeClr val="tx2">
                            <a:lumMod val="25000"/>
                          </a:schemeClr>
                        </a:solidFill>
                        <a:latin typeface="Times New Roman"/>
                        <a:ea typeface="Times New Roman"/>
                      </a:endParaRPr>
                    </a:p>
                  </a:txBody>
                  <a:tcPr marL="68580" marR="68580" marT="0" marB="0"/>
                </a:tc>
              </a:tr>
              <a:tr h="152400">
                <a:tc>
                  <a:txBody>
                    <a:bodyPr/>
                    <a:lstStyle/>
                    <a:p>
                      <a:pPr marL="342900" marR="0" lvl="0" indent="-342900" algn="r" rtl="1">
                        <a:spcBef>
                          <a:spcPts val="0"/>
                        </a:spcBef>
                        <a:spcAft>
                          <a:spcPts val="0"/>
                        </a:spcAft>
                        <a:buFont typeface="Symbol"/>
                        <a:buChar char=""/>
                      </a:pPr>
                      <a:endParaRPr lang="en-US" sz="2000" b="0" dirty="0">
                        <a:solidFill>
                          <a:schemeClr val="tx2">
                            <a:lumMod val="25000"/>
                          </a:schemeClr>
                        </a:solidFill>
                        <a:latin typeface="Times New Roman"/>
                        <a:ea typeface="Times New Roman"/>
                      </a:endParaRPr>
                    </a:p>
                  </a:txBody>
                  <a:tcPr marL="68580" marR="68580" marT="0" marB="0"/>
                </a:tc>
                <a:tc>
                  <a:txBody>
                    <a:bodyPr/>
                    <a:lstStyle/>
                    <a:p>
                      <a:pPr marL="0" marR="0" algn="r" rtl="1">
                        <a:spcBef>
                          <a:spcPts val="0"/>
                        </a:spcBef>
                        <a:spcAft>
                          <a:spcPts val="0"/>
                        </a:spcAft>
                      </a:pPr>
                      <a:endParaRPr lang="en-US" sz="1800" b="1" dirty="0">
                        <a:solidFill>
                          <a:schemeClr val="tx2">
                            <a:lumMod val="25000"/>
                          </a:schemeClr>
                        </a:solidFill>
                        <a:latin typeface="Times New Roman"/>
                        <a:ea typeface="Times New Roman"/>
                      </a:endParaRPr>
                    </a:p>
                  </a:txBody>
                  <a:tcPr marL="68580" marR="68580" marT="0" marB="0"/>
                </a:tc>
              </a:tr>
              <a:tr h="548640">
                <a:tc>
                  <a:txBody>
                    <a:bodyPr/>
                    <a:lstStyle/>
                    <a:p>
                      <a:pPr marL="0" marR="0" algn="r" rtl="1">
                        <a:spcBef>
                          <a:spcPts val="0"/>
                        </a:spcBef>
                        <a:spcAft>
                          <a:spcPts val="0"/>
                        </a:spcAft>
                      </a:pPr>
                      <a:r>
                        <a:rPr lang="ar-LB" sz="1800" b="1" dirty="0">
                          <a:solidFill>
                            <a:schemeClr val="tx2">
                              <a:lumMod val="25000"/>
                            </a:schemeClr>
                          </a:solidFill>
                          <a:latin typeface="Times New Roman"/>
                          <a:ea typeface="Times New Roman"/>
                          <a:cs typeface="A- Amir 1"/>
                        </a:rPr>
                        <a:t>الإطلاع على المعايير التالية:</a:t>
                      </a:r>
                      <a:endParaRPr lang="en-US" sz="2000" b="1" dirty="0">
                        <a:solidFill>
                          <a:schemeClr val="tx2">
                            <a:lumMod val="25000"/>
                          </a:schemeClr>
                        </a:solidFill>
                        <a:latin typeface="Times New Roman"/>
                        <a:ea typeface="Times New Roman"/>
                      </a:endParaRPr>
                    </a:p>
                    <a:p>
                      <a:pPr marL="342900" marR="0" lvl="0" indent="-342900" algn="r" rtl="1">
                        <a:spcBef>
                          <a:spcPts val="0"/>
                        </a:spcBef>
                        <a:spcAft>
                          <a:spcPts val="0"/>
                        </a:spcAft>
                        <a:buFont typeface="Symbol"/>
                        <a:buChar char=""/>
                      </a:pPr>
                      <a:r>
                        <a:rPr lang="ar-LB" sz="1800" b="0" dirty="0">
                          <a:solidFill>
                            <a:schemeClr val="tx2">
                              <a:lumMod val="25000"/>
                            </a:schemeClr>
                          </a:solidFill>
                          <a:latin typeface="Times New Roman"/>
                          <a:ea typeface="Times New Roman"/>
                          <a:cs typeface="A- Amir 1"/>
                        </a:rPr>
                        <a:t>أين وكيف يجب أن يتم تخزينه</a:t>
                      </a:r>
                      <a:endParaRPr lang="en-US" sz="2000" b="0" dirty="0">
                        <a:solidFill>
                          <a:schemeClr val="tx2">
                            <a:lumMod val="25000"/>
                          </a:schemeClr>
                        </a:solidFill>
                        <a:latin typeface="Times New Roman"/>
                        <a:ea typeface="Times New Roman"/>
                      </a:endParaRPr>
                    </a:p>
                    <a:p>
                      <a:pPr marL="342900" marR="0" lvl="0" indent="-342900" algn="r" rtl="1">
                        <a:spcBef>
                          <a:spcPts val="0"/>
                        </a:spcBef>
                        <a:spcAft>
                          <a:spcPts val="0"/>
                        </a:spcAft>
                        <a:buFont typeface="Symbol"/>
                        <a:buChar char=""/>
                      </a:pPr>
                      <a:r>
                        <a:rPr lang="ar-LB" sz="1800" b="0" dirty="0">
                          <a:solidFill>
                            <a:schemeClr val="tx2">
                              <a:lumMod val="25000"/>
                            </a:schemeClr>
                          </a:solidFill>
                          <a:latin typeface="Times New Roman"/>
                          <a:ea typeface="Times New Roman"/>
                          <a:cs typeface="A- Amir 1"/>
                        </a:rPr>
                        <a:t>أين لا يجب تخزينه</a:t>
                      </a:r>
                      <a:endParaRPr lang="en-US" sz="2000" b="0" dirty="0">
                        <a:solidFill>
                          <a:schemeClr val="tx2">
                            <a:lumMod val="25000"/>
                          </a:schemeClr>
                        </a:solidFill>
                        <a:latin typeface="Times New Roman"/>
                        <a:ea typeface="Times New Roman"/>
                      </a:endParaRPr>
                    </a:p>
                    <a:p>
                      <a:pPr marL="342900" marR="0" lvl="0" indent="-342900" algn="r" rtl="1">
                        <a:spcBef>
                          <a:spcPts val="0"/>
                        </a:spcBef>
                        <a:spcAft>
                          <a:spcPts val="0"/>
                        </a:spcAft>
                        <a:buFont typeface="Symbol"/>
                        <a:buChar char=""/>
                      </a:pPr>
                      <a:r>
                        <a:rPr lang="ar-LB" sz="1800" b="0" dirty="0">
                          <a:solidFill>
                            <a:schemeClr val="tx2">
                              <a:lumMod val="25000"/>
                            </a:schemeClr>
                          </a:solidFill>
                          <a:latin typeface="Times New Roman"/>
                          <a:ea typeface="Times New Roman"/>
                          <a:cs typeface="A- Amir 1"/>
                        </a:rPr>
                        <a:t>ماهية المواد التي يحذر من تخزينه معها</a:t>
                      </a:r>
                      <a:endParaRPr lang="en-US" sz="2000" b="0" dirty="0">
                        <a:solidFill>
                          <a:schemeClr val="tx2">
                            <a:lumMod val="25000"/>
                          </a:schemeClr>
                        </a:solidFill>
                        <a:latin typeface="Times New Roman"/>
                        <a:ea typeface="Times New Roman"/>
                      </a:endParaRPr>
                    </a:p>
                  </a:txBody>
                  <a:tcPr marL="68580" marR="68580" marT="0" marB="0"/>
                </a:tc>
                <a:tc>
                  <a:txBody>
                    <a:bodyPr/>
                    <a:lstStyle/>
                    <a:p>
                      <a:pPr marL="0" marR="0" algn="r" rtl="1">
                        <a:spcBef>
                          <a:spcPts val="0"/>
                        </a:spcBef>
                        <a:spcAft>
                          <a:spcPts val="0"/>
                        </a:spcAft>
                      </a:pPr>
                      <a:r>
                        <a:rPr lang="ar-LB" sz="1600" b="1" dirty="0">
                          <a:solidFill>
                            <a:schemeClr val="tx2">
                              <a:lumMod val="25000"/>
                            </a:schemeClr>
                          </a:solidFill>
                          <a:latin typeface="Times New Roman"/>
                          <a:ea typeface="Times New Roman"/>
                          <a:cs typeface="A- Amir 1"/>
                        </a:rPr>
                        <a:t>قبل تخزين المبيد</a:t>
                      </a:r>
                      <a:endParaRPr lang="en-US" sz="1800" b="1" dirty="0">
                        <a:solidFill>
                          <a:schemeClr val="tx2">
                            <a:lumMod val="25000"/>
                          </a:schemeClr>
                        </a:solidFill>
                        <a:latin typeface="Times New Roman"/>
                        <a:ea typeface="Times New Roman"/>
                      </a:endParaRPr>
                    </a:p>
                  </a:txBody>
                  <a:tcPr marL="68580" marR="68580" marT="0" marB="0"/>
                </a:tc>
              </a:tr>
              <a:tr h="91440">
                <a:tc>
                  <a:txBody>
                    <a:bodyPr/>
                    <a:lstStyle/>
                    <a:p>
                      <a:pPr marL="342900" marR="0" lvl="0" indent="-342900" algn="r" rtl="1">
                        <a:spcBef>
                          <a:spcPts val="0"/>
                        </a:spcBef>
                        <a:spcAft>
                          <a:spcPts val="0"/>
                        </a:spcAft>
                        <a:buFont typeface="Symbol"/>
                        <a:buChar char=""/>
                      </a:pPr>
                      <a:endParaRPr lang="en-US" sz="2000" b="0" dirty="0">
                        <a:solidFill>
                          <a:schemeClr val="tx2">
                            <a:lumMod val="25000"/>
                          </a:schemeClr>
                        </a:solidFill>
                        <a:latin typeface="Times New Roman"/>
                        <a:ea typeface="Times New Roman"/>
                      </a:endParaRPr>
                    </a:p>
                  </a:txBody>
                  <a:tcPr marL="68580" marR="68580" marT="0" marB="0"/>
                </a:tc>
                <a:tc>
                  <a:txBody>
                    <a:bodyPr/>
                    <a:lstStyle/>
                    <a:p>
                      <a:pPr marL="0" marR="0" algn="r" rtl="1">
                        <a:spcBef>
                          <a:spcPts val="0"/>
                        </a:spcBef>
                        <a:spcAft>
                          <a:spcPts val="0"/>
                        </a:spcAft>
                      </a:pPr>
                      <a:endParaRPr lang="en-US" sz="1800" b="1" dirty="0">
                        <a:solidFill>
                          <a:schemeClr val="tx2">
                            <a:lumMod val="25000"/>
                          </a:schemeClr>
                        </a:solidFill>
                        <a:latin typeface="Times New Roman"/>
                        <a:ea typeface="Times New Roman"/>
                      </a:endParaRPr>
                    </a:p>
                  </a:txBody>
                  <a:tcPr marL="68580" marR="68580" marT="0" marB="0"/>
                </a:tc>
              </a:tr>
              <a:tr h="548640">
                <a:tc>
                  <a:txBody>
                    <a:bodyPr/>
                    <a:lstStyle/>
                    <a:p>
                      <a:pPr marL="0" marR="0" algn="r" rtl="1">
                        <a:spcBef>
                          <a:spcPts val="0"/>
                        </a:spcBef>
                        <a:spcAft>
                          <a:spcPts val="0"/>
                        </a:spcAft>
                      </a:pPr>
                      <a:r>
                        <a:rPr lang="ar-LB" sz="1800" b="1" dirty="0">
                          <a:solidFill>
                            <a:schemeClr val="tx2">
                              <a:lumMod val="25000"/>
                            </a:schemeClr>
                          </a:solidFill>
                          <a:latin typeface="Times New Roman"/>
                          <a:ea typeface="Times New Roman"/>
                          <a:cs typeface="A- Amir 1"/>
                        </a:rPr>
                        <a:t>تقدير ما يلي:</a:t>
                      </a:r>
                      <a:endParaRPr lang="en-US" sz="2000" b="1" dirty="0">
                        <a:solidFill>
                          <a:schemeClr val="tx2">
                            <a:lumMod val="25000"/>
                          </a:schemeClr>
                        </a:solidFill>
                        <a:latin typeface="Times New Roman"/>
                        <a:ea typeface="Times New Roman"/>
                      </a:endParaRPr>
                    </a:p>
                    <a:p>
                      <a:pPr marL="342900" marR="0" lvl="0" indent="-342900" algn="r" rtl="1">
                        <a:spcBef>
                          <a:spcPts val="0"/>
                        </a:spcBef>
                        <a:spcAft>
                          <a:spcPts val="0"/>
                        </a:spcAft>
                        <a:buFont typeface="Symbol"/>
                        <a:buChar char=""/>
                      </a:pPr>
                      <a:r>
                        <a:rPr lang="ar-LB" sz="1800" b="0" dirty="0">
                          <a:solidFill>
                            <a:schemeClr val="tx2">
                              <a:lumMod val="25000"/>
                            </a:schemeClr>
                          </a:solidFill>
                          <a:latin typeface="Times New Roman"/>
                          <a:ea typeface="Times New Roman"/>
                          <a:cs typeface="A- Amir 1"/>
                        </a:rPr>
                        <a:t>كيف وأين يتم التخلص من الفائض منه أو من عبواته</a:t>
                      </a:r>
                      <a:endParaRPr lang="en-US" sz="2000" b="0" dirty="0">
                        <a:solidFill>
                          <a:schemeClr val="tx2">
                            <a:lumMod val="25000"/>
                          </a:schemeClr>
                        </a:solidFill>
                        <a:latin typeface="Times New Roman"/>
                        <a:ea typeface="Times New Roman"/>
                      </a:endParaRPr>
                    </a:p>
                    <a:p>
                      <a:pPr marL="342900" marR="0" lvl="0" indent="-342900" algn="r" rtl="1">
                        <a:spcBef>
                          <a:spcPts val="0"/>
                        </a:spcBef>
                        <a:spcAft>
                          <a:spcPts val="0"/>
                        </a:spcAft>
                        <a:buFont typeface="Symbol"/>
                        <a:buChar char=""/>
                      </a:pPr>
                      <a:r>
                        <a:rPr lang="ar-LB" sz="1800" b="0" dirty="0">
                          <a:solidFill>
                            <a:schemeClr val="tx2">
                              <a:lumMod val="25000"/>
                            </a:schemeClr>
                          </a:solidFill>
                          <a:latin typeface="Times New Roman"/>
                          <a:ea typeface="Times New Roman"/>
                          <a:cs typeface="A- Amir 1"/>
                        </a:rPr>
                        <a:t>كيف يتم تنظيف العبوات وأين وكيف يتم التخلص منها</a:t>
                      </a:r>
                      <a:endParaRPr lang="en-US" sz="2000" b="0" dirty="0">
                        <a:solidFill>
                          <a:schemeClr val="tx2">
                            <a:lumMod val="25000"/>
                          </a:schemeClr>
                        </a:solidFill>
                        <a:latin typeface="Times New Roman"/>
                        <a:ea typeface="Times New Roman"/>
                      </a:endParaRPr>
                    </a:p>
                  </a:txBody>
                  <a:tcPr marL="68580" marR="68580" marT="0" marB="0"/>
                </a:tc>
                <a:tc>
                  <a:txBody>
                    <a:bodyPr/>
                    <a:lstStyle/>
                    <a:p>
                      <a:pPr marL="0" marR="0" algn="r" rtl="1">
                        <a:spcBef>
                          <a:spcPts val="0"/>
                        </a:spcBef>
                        <a:spcAft>
                          <a:spcPts val="0"/>
                        </a:spcAft>
                      </a:pPr>
                      <a:r>
                        <a:rPr lang="ar-LB" sz="1600" b="1" dirty="0">
                          <a:solidFill>
                            <a:schemeClr val="tx2">
                              <a:lumMod val="25000"/>
                            </a:schemeClr>
                          </a:solidFill>
                          <a:latin typeface="Times New Roman"/>
                          <a:ea typeface="Times New Roman"/>
                          <a:cs typeface="A- Amir 1"/>
                        </a:rPr>
                        <a:t>قبل التخلص من فائض المبيد أو عبواته</a:t>
                      </a:r>
                      <a:endParaRPr lang="en-US" sz="1800" b="1" dirty="0">
                        <a:solidFill>
                          <a:schemeClr val="tx2">
                            <a:lumMod val="25000"/>
                          </a:schemeClr>
                        </a:solidFill>
                        <a:latin typeface="Times New Roman"/>
                        <a:ea typeface="Times New Roman"/>
                      </a:endParaRPr>
                    </a:p>
                  </a:txBody>
                  <a:tcPr marL="68580" marR="68580" marT="0" marB="0"/>
                </a:tc>
              </a:tr>
            </a:tbl>
          </a:graphicData>
        </a:graphic>
      </p:graphicFrame>
      <p:pic>
        <p:nvPicPr>
          <p:cNvPr id="3" name="Picture 2"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762000"/>
          </a:xfrm>
        </p:spPr>
        <p:txBody>
          <a:bodyPr>
            <a:noAutofit/>
          </a:bodyPr>
          <a:lstStyle/>
          <a:p>
            <a:pPr algn="ctr" rtl="1"/>
            <a:r>
              <a:rPr lang="ar-LB" sz="4400" dirty="0" smtClean="0">
                <a:solidFill>
                  <a:schemeClr val="accent5">
                    <a:lumMod val="75000"/>
                  </a:schemeClr>
                </a:solidFill>
              </a:rPr>
              <a:t>الإحتياطات العامة للوقاية من التعرض المباشر للمبيدات</a:t>
            </a:r>
            <a:endParaRPr lang="en-US" sz="4400" dirty="0">
              <a:solidFill>
                <a:schemeClr val="accent5">
                  <a:lumMod val="75000"/>
                </a:schemeClr>
              </a:solidFill>
            </a:endParaRPr>
          </a:p>
        </p:txBody>
      </p:sp>
      <p:sp>
        <p:nvSpPr>
          <p:cNvPr id="3" name="Content Placeholder 2"/>
          <p:cNvSpPr>
            <a:spLocks noGrp="1"/>
          </p:cNvSpPr>
          <p:nvPr>
            <p:ph idx="1"/>
          </p:nvPr>
        </p:nvSpPr>
        <p:spPr/>
        <p:txBody>
          <a:bodyPr/>
          <a:lstStyle/>
          <a:p>
            <a:pPr lvl="0" algn="r" rtl="1"/>
            <a:r>
              <a:rPr lang="ar-LB" dirty="0" smtClean="0"/>
              <a:t>إرتداء الملابس الواقية التي تمنع نفاذ المبيدات أثناء الرش: </a:t>
            </a:r>
            <a:endParaRPr lang="en-US" dirty="0" smtClean="0"/>
          </a:p>
          <a:p>
            <a:pPr lvl="0" algn="r" rtl="1">
              <a:buFontTx/>
              <a:buChar char="-"/>
            </a:pPr>
            <a:r>
              <a:rPr lang="ar-SA" sz="2400" dirty="0" smtClean="0"/>
              <a:t>غطاء واق للرأس ونظارات واقية للعينين</a:t>
            </a:r>
            <a:endParaRPr lang="ar-LB" sz="2400" dirty="0" smtClean="0"/>
          </a:p>
          <a:p>
            <a:pPr lvl="0" algn="r" rtl="1">
              <a:buFontTx/>
              <a:buChar char="-"/>
            </a:pPr>
            <a:r>
              <a:rPr lang="ar-SA" sz="2400" dirty="0" smtClean="0"/>
              <a:t>قناع واق للوجه</a:t>
            </a:r>
            <a:endParaRPr lang="ar-LB" sz="2400" dirty="0" smtClean="0"/>
          </a:p>
          <a:p>
            <a:pPr lvl="0" algn="r" rtl="1">
              <a:buFontTx/>
              <a:buChar char="-"/>
            </a:pPr>
            <a:r>
              <a:rPr lang="ar-SA" sz="2400" dirty="0" smtClean="0"/>
              <a:t>أفرول عمل بقطعة واحدة</a:t>
            </a:r>
            <a:endParaRPr lang="ar-LB" sz="2400" dirty="0" smtClean="0"/>
          </a:p>
          <a:p>
            <a:pPr lvl="0" algn="r" rtl="1">
              <a:buFontTx/>
              <a:buChar char="-"/>
            </a:pPr>
            <a:r>
              <a:rPr lang="ar-SA" sz="2400" dirty="0" smtClean="0"/>
              <a:t>قفازات من المطاط أو البلاستيك</a:t>
            </a:r>
            <a:endParaRPr lang="ar-LB" sz="2400" dirty="0" smtClean="0"/>
          </a:p>
          <a:p>
            <a:pPr lvl="0" algn="r" rtl="1">
              <a:buFontTx/>
              <a:buChar char="-"/>
            </a:pPr>
            <a:r>
              <a:rPr lang="ar-SA" sz="2400" dirty="0" smtClean="0"/>
              <a:t>حذاء واق للقدمين</a:t>
            </a:r>
            <a:endParaRPr lang="en-US" sz="2400" dirty="0" smtClean="0"/>
          </a:p>
          <a:p>
            <a:pPr lvl="0" algn="r" rtl="1"/>
            <a:r>
              <a:rPr lang="ar-LB" dirty="0" smtClean="0"/>
              <a:t>تجنب خلط أو تقليب محاليل الرش بواسطة اليد, بل بواسطة أداة خاصة للتقليب</a:t>
            </a:r>
            <a:endParaRPr lang="en-US" dirty="0" smtClean="0"/>
          </a:p>
          <a:p>
            <a:pPr lvl="0" algn="r" rtl="1"/>
            <a:r>
              <a:rPr lang="ar-LB" dirty="0" smtClean="0"/>
              <a:t>تجنب الرش بعكس إتجاه الرياح</a:t>
            </a:r>
            <a:endParaRPr lang="en-US" dirty="0" smtClean="0"/>
          </a:p>
          <a:p>
            <a:pPr algn="r" rtl="1"/>
            <a:endParaRPr lang="en-US" dirty="0"/>
          </a:p>
        </p:txBody>
      </p:sp>
      <p:pic>
        <p:nvPicPr>
          <p:cNvPr id="4" name="Picture 3"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LB" dirty="0" smtClean="0"/>
              <a:t>  </a:t>
            </a:r>
            <a:endParaRPr lang="en-US" dirty="0"/>
          </a:p>
        </p:txBody>
      </p:sp>
      <p:sp>
        <p:nvSpPr>
          <p:cNvPr id="3" name="Content Placeholder 2"/>
          <p:cNvSpPr>
            <a:spLocks noGrp="1"/>
          </p:cNvSpPr>
          <p:nvPr>
            <p:ph idx="1"/>
          </p:nvPr>
        </p:nvSpPr>
        <p:spPr>
          <a:xfrm>
            <a:off x="457200" y="1371600"/>
            <a:ext cx="8229600" cy="4922520"/>
          </a:xfrm>
        </p:spPr>
        <p:txBody>
          <a:bodyPr/>
          <a:lstStyle/>
          <a:p>
            <a:pPr lvl="0" algn="r" rtl="1"/>
            <a:r>
              <a:rPr lang="ar-LB" sz="2800" dirty="0" smtClean="0">
                <a:solidFill>
                  <a:schemeClr val="tx2">
                    <a:lumMod val="25000"/>
                  </a:schemeClr>
                </a:solidFill>
              </a:rPr>
              <a:t>وجوب وضع لافتات على المساحات المرشوشة لمنع دخول هذه المناطق أو تناول ما فيها من محاصيل الخضار أو ثمار الفاكهة.</a:t>
            </a:r>
            <a:endParaRPr lang="en-US" sz="2800" dirty="0" smtClean="0">
              <a:solidFill>
                <a:schemeClr val="tx2">
                  <a:lumMod val="25000"/>
                </a:schemeClr>
              </a:solidFill>
            </a:endParaRPr>
          </a:p>
          <a:p>
            <a:pPr lvl="0" algn="r" rtl="1"/>
            <a:r>
              <a:rPr lang="ar-LB" sz="2800" dirty="0" smtClean="0">
                <a:solidFill>
                  <a:schemeClr val="tx2">
                    <a:lumMod val="25000"/>
                  </a:schemeClr>
                </a:solidFill>
              </a:rPr>
              <a:t>الإمتناع عن التدخين أو تناول الطعام أثناء العمل</a:t>
            </a:r>
            <a:endParaRPr lang="en-US" sz="2800" dirty="0" smtClean="0">
              <a:solidFill>
                <a:schemeClr val="tx2">
                  <a:lumMod val="25000"/>
                </a:schemeClr>
              </a:solidFill>
            </a:endParaRPr>
          </a:p>
          <a:p>
            <a:pPr lvl="0" algn="r" rtl="1"/>
            <a:r>
              <a:rPr lang="ar-LB" sz="2800" dirty="0" smtClean="0">
                <a:solidFill>
                  <a:schemeClr val="tx2">
                    <a:lumMod val="25000"/>
                  </a:schemeClr>
                </a:solidFill>
              </a:rPr>
              <a:t>تجنب التغذية من الحشائش النامية في الحقول المعالجة بالمبيدات سواء للإنسان أو الحيوان مثل بعض أنواع الهندباء البرية وغيرها.</a:t>
            </a:r>
            <a:endParaRPr lang="en-US" sz="2800" dirty="0" smtClean="0">
              <a:solidFill>
                <a:schemeClr val="tx2">
                  <a:lumMod val="25000"/>
                </a:schemeClr>
              </a:solidFill>
            </a:endParaRPr>
          </a:p>
          <a:p>
            <a:pPr lvl="0" algn="r" rtl="1"/>
            <a:r>
              <a:rPr lang="ar-LB" sz="2800" dirty="0" smtClean="0">
                <a:solidFill>
                  <a:schemeClr val="tx2">
                    <a:lumMod val="25000"/>
                  </a:schemeClr>
                </a:solidFill>
              </a:rPr>
              <a:t>تجنب غسل أدوات الرش في قنوات الري </a:t>
            </a:r>
            <a:endParaRPr lang="en-US" sz="2800" dirty="0" smtClean="0">
              <a:solidFill>
                <a:schemeClr val="tx2">
                  <a:lumMod val="25000"/>
                </a:schemeClr>
              </a:solidFill>
            </a:endParaRPr>
          </a:p>
          <a:p>
            <a:pPr lvl="0" algn="r" rtl="1"/>
            <a:r>
              <a:rPr lang="ar-LB" sz="2800" dirty="0" smtClean="0">
                <a:solidFill>
                  <a:schemeClr val="tx2">
                    <a:lumMod val="25000"/>
                  </a:schemeClr>
                </a:solidFill>
              </a:rPr>
              <a:t>تخزين المبيدات في مكان مغلق خارج المنزل</a:t>
            </a:r>
            <a:endParaRPr lang="en-US" sz="2800" dirty="0" smtClean="0">
              <a:solidFill>
                <a:schemeClr val="tx2">
                  <a:lumMod val="25000"/>
                </a:schemeClr>
              </a:solidFill>
            </a:endParaRPr>
          </a:p>
          <a:p>
            <a:pPr algn="r" rtl="1">
              <a:buNone/>
            </a:pPr>
            <a:endParaRPr lang="en-US" dirty="0"/>
          </a:p>
        </p:txBody>
      </p:sp>
      <p:pic>
        <p:nvPicPr>
          <p:cNvPr id="4" name="Picture 3"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a:bodyPr>
          <a:lstStyle/>
          <a:p>
            <a:pPr algn="ctr" rtl="1"/>
            <a:r>
              <a:rPr lang="ar-LB" sz="4000" b="1" dirty="0" smtClean="0">
                <a:ln w="11430"/>
                <a:solidFill>
                  <a:schemeClr val="accent5">
                    <a:lumMod val="75000"/>
                  </a:schemeClr>
                </a:solidFill>
              </a:rPr>
              <a:t>مخاطر المبيدات الزراعية</a:t>
            </a:r>
            <a:endParaRPr lang="en-US" sz="4000" dirty="0">
              <a:solidFill>
                <a:schemeClr val="accent5">
                  <a:lumMod val="75000"/>
                </a:schemeClr>
              </a:solidFill>
            </a:endParaRPr>
          </a:p>
        </p:txBody>
      </p:sp>
      <p:sp>
        <p:nvSpPr>
          <p:cNvPr id="3" name="Content Placeholder 2"/>
          <p:cNvSpPr>
            <a:spLocks noGrp="1"/>
          </p:cNvSpPr>
          <p:nvPr>
            <p:ph idx="1"/>
          </p:nvPr>
        </p:nvSpPr>
        <p:spPr/>
        <p:txBody>
          <a:bodyPr>
            <a:normAutofit/>
          </a:bodyPr>
          <a:lstStyle/>
          <a:p>
            <a:pPr algn="r" rtl="1">
              <a:buNone/>
            </a:pPr>
            <a:r>
              <a:rPr lang="ar-LB" sz="3200" dirty="0" smtClean="0">
                <a:ln w="50800"/>
                <a:solidFill>
                  <a:schemeClr val="tx1">
                    <a:lumMod val="75000"/>
                  </a:schemeClr>
                </a:solidFill>
                <a:cs typeface="Arabic Transparent" pitchFamily="2" charset="-78"/>
              </a:rPr>
              <a:t>يُقاس الخطر الفعلي للمبيد الزراعي بدرجة سميّته، الكمية التي</a:t>
            </a:r>
          </a:p>
          <a:p>
            <a:pPr algn="r" rtl="1">
              <a:buNone/>
            </a:pPr>
            <a:r>
              <a:rPr lang="ar-LB" sz="3200" dirty="0" smtClean="0">
                <a:ln w="50800"/>
                <a:solidFill>
                  <a:schemeClr val="tx1">
                    <a:lumMod val="75000"/>
                  </a:schemeClr>
                </a:solidFill>
                <a:cs typeface="Arabic Transparent" pitchFamily="2" charset="-78"/>
              </a:rPr>
              <a:t>يتمّ التعرّض لها ومدة التعرّض.</a:t>
            </a:r>
          </a:p>
          <a:p>
            <a:pPr algn="r" rtl="1">
              <a:lnSpc>
                <a:spcPct val="110000"/>
              </a:lnSpc>
              <a:spcBef>
                <a:spcPts val="0"/>
              </a:spcBef>
              <a:buNone/>
              <a:defRPr/>
            </a:pPr>
            <a:endParaRPr lang="ar-LB" sz="2800" b="1" u="sng" dirty="0" smtClean="0">
              <a:ln w="50800"/>
              <a:solidFill>
                <a:schemeClr val="bg1">
                  <a:shade val="50000"/>
                </a:schemeClr>
              </a:solidFill>
              <a:cs typeface="Arabic Transparent" pitchFamily="2" charset="-78"/>
            </a:endParaRPr>
          </a:p>
          <a:p>
            <a:pPr algn="r" rtl="1">
              <a:lnSpc>
                <a:spcPct val="110000"/>
              </a:lnSpc>
              <a:spcBef>
                <a:spcPts val="0"/>
              </a:spcBef>
              <a:buNone/>
              <a:defRPr/>
            </a:pPr>
            <a:r>
              <a:rPr lang="ar-LB" sz="2800" dirty="0" smtClean="0">
                <a:ln w="50800"/>
                <a:solidFill>
                  <a:schemeClr val="tx1">
                    <a:lumMod val="75000"/>
                  </a:schemeClr>
                </a:solidFill>
                <a:cs typeface="Arabic Transparent" pitchFamily="2" charset="-78"/>
              </a:rPr>
              <a:t>تعريف الخطر الفعلي للمبيد:</a:t>
            </a:r>
          </a:p>
          <a:p>
            <a:pPr algn="just" rtl="1">
              <a:lnSpc>
                <a:spcPct val="110000"/>
              </a:lnSpc>
              <a:spcBef>
                <a:spcPts val="0"/>
              </a:spcBef>
              <a:buNone/>
              <a:defRPr/>
            </a:pPr>
            <a:r>
              <a:rPr lang="ar-LB" sz="3200" dirty="0" smtClean="0">
                <a:ln w="50800"/>
                <a:solidFill>
                  <a:schemeClr val="tx1">
                    <a:lumMod val="75000"/>
                  </a:schemeClr>
                </a:solidFill>
                <a:cs typeface="Arabic Transparent" pitchFamily="2" charset="-78"/>
              </a:rPr>
              <a:t>مصدر لخطر مرتبط بإمكانية التعرّض إلى كمية مضرّة من</a:t>
            </a:r>
          </a:p>
          <a:p>
            <a:pPr algn="just" rtl="1">
              <a:lnSpc>
                <a:spcPct val="110000"/>
              </a:lnSpc>
              <a:spcBef>
                <a:spcPts val="0"/>
              </a:spcBef>
              <a:buNone/>
              <a:defRPr/>
            </a:pPr>
            <a:r>
              <a:rPr lang="ar-LB" sz="3200" dirty="0" smtClean="0">
                <a:ln w="50800"/>
                <a:solidFill>
                  <a:schemeClr val="tx1">
                    <a:lumMod val="75000"/>
                  </a:schemeClr>
                </a:solidFill>
                <a:cs typeface="Arabic Transparent" pitchFamily="2" charset="-78"/>
              </a:rPr>
              <a:t>المبيد.</a:t>
            </a:r>
          </a:p>
          <a:p>
            <a:pPr algn="r" rtl="1">
              <a:buNone/>
            </a:pPr>
            <a:endParaRPr lang="en-US" sz="2800" dirty="0"/>
          </a:p>
        </p:txBody>
      </p:sp>
      <p:pic>
        <p:nvPicPr>
          <p:cNvPr id="4" name="Picture 3"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96112"/>
          </a:xfrm>
        </p:spPr>
        <p:txBody>
          <a:bodyPr>
            <a:normAutofit/>
          </a:bodyPr>
          <a:lstStyle/>
          <a:p>
            <a:pPr algn="ctr" rtl="1"/>
            <a:r>
              <a:rPr lang="ar-LB" sz="4800" b="1" dirty="0" smtClean="0">
                <a:ln w="11430"/>
                <a:solidFill>
                  <a:schemeClr val="accent5">
                    <a:lumMod val="75000"/>
                  </a:schemeClr>
                </a:solidFill>
              </a:rPr>
              <a:t>سمية المبيدات</a:t>
            </a:r>
            <a:endParaRPr lang="en-US" sz="4800" dirty="0">
              <a:solidFill>
                <a:schemeClr val="accent5">
                  <a:lumMod val="75000"/>
                </a:schemeClr>
              </a:solidFill>
            </a:endParaRPr>
          </a:p>
        </p:txBody>
      </p:sp>
      <p:sp>
        <p:nvSpPr>
          <p:cNvPr id="3" name="Content Placeholder 2"/>
          <p:cNvSpPr>
            <a:spLocks noGrp="1"/>
          </p:cNvSpPr>
          <p:nvPr>
            <p:ph idx="1"/>
          </p:nvPr>
        </p:nvSpPr>
        <p:spPr/>
        <p:txBody>
          <a:bodyPr/>
          <a:lstStyle/>
          <a:p>
            <a:pPr algn="r" rtl="1">
              <a:buNone/>
            </a:pPr>
            <a:r>
              <a:rPr lang="ar-LB" sz="2800" dirty="0" smtClean="0">
                <a:ln w="50800"/>
                <a:solidFill>
                  <a:schemeClr val="tx2">
                    <a:lumMod val="25000"/>
                  </a:schemeClr>
                </a:solidFill>
                <a:cs typeface="Arabic Transparent" pitchFamily="2" charset="-78"/>
              </a:rPr>
              <a:t>يمكن تعريف درجة السمية بطرق عديدة، فهي إمّا أن تكون القيمة</a:t>
            </a:r>
          </a:p>
          <a:p>
            <a:pPr algn="r" rtl="1">
              <a:buNone/>
            </a:pPr>
            <a:r>
              <a:rPr lang="ar-LB" sz="2800" dirty="0" smtClean="0">
                <a:ln w="50800"/>
                <a:solidFill>
                  <a:schemeClr val="tx2">
                    <a:lumMod val="25000"/>
                  </a:schemeClr>
                </a:solidFill>
                <a:cs typeface="Arabic Transparent" pitchFamily="2" charset="-78"/>
              </a:rPr>
              <a:t>الحسابية لأصغر معدّل قاتل 90 % من الحيوانات أو لـ 50 % من</a:t>
            </a:r>
          </a:p>
          <a:p>
            <a:pPr algn="r" rtl="1">
              <a:buNone/>
            </a:pPr>
            <a:r>
              <a:rPr lang="ar-LB" sz="2800" dirty="0" smtClean="0">
                <a:ln w="50800"/>
                <a:solidFill>
                  <a:schemeClr val="tx2">
                    <a:lumMod val="25000"/>
                  </a:schemeClr>
                </a:solidFill>
                <a:cs typeface="Arabic Transparent" pitchFamily="2" charset="-78"/>
              </a:rPr>
              <a:t>حيوانات التجربة، وقد درج بصورة عالمية  التقدير الحسابي للسمية</a:t>
            </a:r>
          </a:p>
          <a:p>
            <a:pPr algn="r" rtl="1">
              <a:buNone/>
            </a:pPr>
            <a:r>
              <a:rPr lang="ar-LB" sz="2800" dirty="0" smtClean="0">
                <a:ln w="50800"/>
                <a:solidFill>
                  <a:schemeClr val="tx2">
                    <a:lumMod val="25000"/>
                  </a:schemeClr>
                </a:solidFill>
                <a:cs typeface="Arabic Transparent" pitchFamily="2" charset="-78"/>
              </a:rPr>
              <a:t>على أساس الكمية الكافية من المادة اللازمة لموت 50 % من الحيوان</a:t>
            </a:r>
          </a:p>
          <a:p>
            <a:pPr algn="r" rtl="1">
              <a:buNone/>
            </a:pPr>
            <a:r>
              <a:rPr lang="ar-LB" sz="2800" dirty="0" smtClean="0">
                <a:ln w="50800"/>
                <a:solidFill>
                  <a:schemeClr val="tx2">
                    <a:lumMod val="25000"/>
                  </a:schemeClr>
                </a:solidFill>
                <a:cs typeface="Arabic Transparent" pitchFamily="2" charset="-78"/>
              </a:rPr>
              <a:t>أو الانسان ويعبّر عنه اختصاراً </a:t>
            </a:r>
            <a:r>
              <a:rPr lang="en-US" sz="2800" dirty="0" smtClean="0">
                <a:ln w="50800"/>
                <a:solidFill>
                  <a:schemeClr val="tx2">
                    <a:lumMod val="25000"/>
                  </a:schemeClr>
                </a:solidFill>
                <a:cs typeface="Arabic Transparent" pitchFamily="2" charset="-78"/>
              </a:rPr>
              <a:t>(LD 50)</a:t>
            </a:r>
            <a:r>
              <a:rPr lang="ar-LB" sz="2800" dirty="0" smtClean="0">
                <a:ln w="50800"/>
                <a:solidFill>
                  <a:schemeClr val="tx2">
                    <a:lumMod val="25000"/>
                  </a:schemeClr>
                </a:solidFill>
                <a:cs typeface="Arabic Transparent" pitchFamily="2" charset="-78"/>
              </a:rPr>
              <a:t> أو الجرعة المميتة الوسطى</a:t>
            </a:r>
          </a:p>
          <a:p>
            <a:pPr algn="r" rtl="1">
              <a:buNone/>
            </a:pPr>
            <a:r>
              <a:rPr lang="ar-LB" sz="2800" dirty="0" smtClean="0">
                <a:ln w="50800"/>
                <a:solidFill>
                  <a:schemeClr val="tx2">
                    <a:lumMod val="25000"/>
                  </a:schemeClr>
                </a:solidFill>
                <a:cs typeface="Arabic Transparent" pitchFamily="2" charset="-78"/>
              </a:rPr>
              <a:t>وتقدّر بالمليغرام محسوباً لكل كيلوغرام من وزن الحيوان</a:t>
            </a:r>
            <a:r>
              <a:rPr lang="ar-LB" sz="2800" dirty="0" smtClean="0">
                <a:ln w="50800"/>
                <a:cs typeface="Arabic Transparent" pitchFamily="2" charset="-78"/>
              </a:rPr>
              <a:t>.  </a:t>
            </a:r>
          </a:p>
          <a:p>
            <a:pPr algn="r" rtl="1">
              <a:buNone/>
            </a:pPr>
            <a:endParaRPr lang="en-US" dirty="0"/>
          </a:p>
        </p:txBody>
      </p:sp>
      <p:pic>
        <p:nvPicPr>
          <p:cNvPr id="4" name="Picture 3"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LB" dirty="0" smtClean="0"/>
              <a:t>  </a:t>
            </a:r>
            <a:endParaRPr lang="en-US" dirty="0"/>
          </a:p>
        </p:txBody>
      </p:sp>
      <p:sp>
        <p:nvSpPr>
          <p:cNvPr id="3" name="Content Placeholder 2"/>
          <p:cNvSpPr>
            <a:spLocks noGrp="1"/>
          </p:cNvSpPr>
          <p:nvPr>
            <p:ph idx="1"/>
          </p:nvPr>
        </p:nvSpPr>
        <p:spPr>
          <a:xfrm>
            <a:off x="457200" y="1295400"/>
            <a:ext cx="8229600" cy="5029200"/>
          </a:xfrm>
        </p:spPr>
        <p:txBody>
          <a:bodyPr/>
          <a:lstStyle/>
          <a:p>
            <a:pPr algn="just" rtl="1" fontAlgn="auto">
              <a:lnSpc>
                <a:spcPct val="110000"/>
              </a:lnSpc>
              <a:spcBef>
                <a:spcPts val="0"/>
              </a:spcBef>
              <a:spcAft>
                <a:spcPts val="0"/>
              </a:spcAft>
              <a:buFont typeface="Wingdings" pitchFamily="2" charset="2"/>
              <a:buChar char="ü"/>
              <a:defRPr/>
            </a:pPr>
            <a:r>
              <a:rPr lang="ar-LB" sz="3200" dirty="0" smtClean="0">
                <a:ln w="50800"/>
                <a:solidFill>
                  <a:schemeClr val="tx2">
                    <a:lumMod val="25000"/>
                  </a:schemeClr>
                </a:solidFill>
                <a:cs typeface="Arabic Transparent" pitchFamily="2" charset="-78"/>
              </a:rPr>
              <a:t>يمكن أن تكون درجة سمية المبيد متدنية ولكنه يشكّل خطراً فعلياً لمجرّد استعماله في تركيبته المركّزة. </a:t>
            </a:r>
          </a:p>
          <a:p>
            <a:pPr algn="just" rtl="1" fontAlgn="auto">
              <a:lnSpc>
                <a:spcPct val="110000"/>
              </a:lnSpc>
              <a:spcBef>
                <a:spcPts val="0"/>
              </a:spcBef>
              <a:spcAft>
                <a:spcPts val="0"/>
              </a:spcAft>
              <a:buFont typeface="Wingdings" pitchFamily="2" charset="2"/>
              <a:buChar char="ü"/>
              <a:defRPr/>
            </a:pPr>
            <a:r>
              <a:rPr lang="ar-LB" sz="3200" dirty="0" smtClean="0">
                <a:ln w="50800"/>
                <a:solidFill>
                  <a:schemeClr val="tx2">
                    <a:lumMod val="25000"/>
                  </a:schemeClr>
                </a:solidFill>
                <a:cs typeface="Arabic Transparent" pitchFamily="2" charset="-78"/>
              </a:rPr>
              <a:t> قد تكون سمية المبيد مباشرة أو مزمنة، تؤدي السمية المباشرة إلى أضرار تظهر سريعاً بعد التعرّض لكمية واحدة من المبيد (أو عدة مرات خلال بضع ساعات). أمّا السمية المزمنة فتؤدي إلى مخاطر نتيجة التعرض المتواصل لكميات من المبيدات ذات تركيز منخفض.   </a:t>
            </a:r>
          </a:p>
          <a:p>
            <a:pPr algn="r" rtl="1">
              <a:buNone/>
            </a:pPr>
            <a:endParaRPr lang="en-US" dirty="0"/>
          </a:p>
        </p:txBody>
      </p:sp>
      <p:pic>
        <p:nvPicPr>
          <p:cNvPr id="4" name="Picture 3"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pPr algn="r" rtl="1"/>
            <a:r>
              <a:rPr lang="en-US" dirty="0" smtClean="0"/>
              <a:t> </a:t>
            </a:r>
            <a:endParaRPr lang="en-US" dirty="0"/>
          </a:p>
        </p:txBody>
      </p:sp>
      <p:sp>
        <p:nvSpPr>
          <p:cNvPr id="3" name="Content Placeholder 2"/>
          <p:cNvSpPr>
            <a:spLocks noGrp="1"/>
          </p:cNvSpPr>
          <p:nvPr>
            <p:ph idx="1"/>
          </p:nvPr>
        </p:nvSpPr>
        <p:spPr>
          <a:xfrm>
            <a:off x="457200" y="990600"/>
            <a:ext cx="8229600" cy="5334000"/>
          </a:xfrm>
        </p:spPr>
        <p:txBody>
          <a:bodyPr/>
          <a:lstStyle/>
          <a:p>
            <a:pPr algn="justLow" rtl="1">
              <a:buNone/>
            </a:pPr>
            <a:r>
              <a:rPr lang="ar-SA" dirty="0" smtClean="0">
                <a:solidFill>
                  <a:schemeClr val="tx2">
                    <a:lumMod val="25000"/>
                  </a:schemeClr>
                </a:solidFill>
                <a:cs typeface="A- Amir 1" pitchFamily="2" charset="-78"/>
              </a:rPr>
              <a:t>المبيدات الزراعية هي مواد كيميائية تقضي على الحشرات وتكافح </a:t>
            </a:r>
            <a:r>
              <a:rPr lang="ar-LB" dirty="0" smtClean="0">
                <a:solidFill>
                  <a:schemeClr val="tx2">
                    <a:lumMod val="25000"/>
                  </a:schemeClr>
                </a:solidFill>
                <a:cs typeface="A- Amir 1" pitchFamily="2" charset="-78"/>
              </a:rPr>
              <a:t>ال</a:t>
            </a:r>
            <a:r>
              <a:rPr lang="ar-SA" dirty="0" smtClean="0">
                <a:solidFill>
                  <a:schemeClr val="tx2">
                    <a:lumMod val="25000"/>
                  </a:schemeClr>
                </a:solidFill>
                <a:cs typeface="A- Amir 1" pitchFamily="2" charset="-78"/>
              </a:rPr>
              <a:t>آفات</a:t>
            </a:r>
            <a:endParaRPr lang="en-US" dirty="0" smtClean="0">
              <a:solidFill>
                <a:schemeClr val="tx2">
                  <a:lumMod val="25000"/>
                </a:schemeClr>
              </a:solidFill>
              <a:cs typeface="A- Amir 1" pitchFamily="2" charset="-78"/>
            </a:endParaRPr>
          </a:p>
          <a:p>
            <a:pPr algn="justLow" rtl="1">
              <a:buNone/>
            </a:pPr>
            <a:r>
              <a:rPr lang="ar-SA" dirty="0" smtClean="0">
                <a:solidFill>
                  <a:schemeClr val="tx2">
                    <a:lumMod val="25000"/>
                  </a:schemeClr>
                </a:solidFill>
                <a:cs typeface="A- Amir 1" pitchFamily="2" charset="-78"/>
              </a:rPr>
              <a:t>الزراعية, وتعالج الأمراض الفطرية, ولها تأثير سام بنسب متفاوتة على</a:t>
            </a:r>
            <a:endParaRPr lang="en-US" dirty="0" smtClean="0">
              <a:solidFill>
                <a:schemeClr val="tx2">
                  <a:lumMod val="25000"/>
                </a:schemeClr>
              </a:solidFill>
              <a:cs typeface="A- Amir 1" pitchFamily="2" charset="-78"/>
            </a:endParaRPr>
          </a:p>
          <a:p>
            <a:pPr algn="justLow" rtl="1">
              <a:buNone/>
            </a:pPr>
            <a:r>
              <a:rPr lang="ar-SA" dirty="0" smtClean="0">
                <a:solidFill>
                  <a:schemeClr val="tx2">
                    <a:lumMod val="25000"/>
                  </a:schemeClr>
                </a:solidFill>
                <a:cs typeface="A- Amir 1" pitchFamily="2" charset="-78"/>
              </a:rPr>
              <a:t>الإنسان والحيوان والنبات. </a:t>
            </a:r>
            <a:endParaRPr lang="ar-LB" dirty="0" smtClean="0">
              <a:solidFill>
                <a:schemeClr val="tx2">
                  <a:lumMod val="25000"/>
                </a:schemeClr>
              </a:solidFill>
              <a:cs typeface="A- Amir 1" pitchFamily="2" charset="-78"/>
            </a:endParaRPr>
          </a:p>
          <a:p>
            <a:pPr algn="justLow" rtl="1">
              <a:buNone/>
            </a:pPr>
            <a:r>
              <a:rPr lang="ar-SA" dirty="0" smtClean="0">
                <a:solidFill>
                  <a:schemeClr val="tx2">
                    <a:lumMod val="25000"/>
                  </a:schemeClr>
                </a:solidFill>
                <a:cs typeface="A- Amir 1" pitchFamily="2" charset="-78"/>
              </a:rPr>
              <a:t>في الوقت</a:t>
            </a:r>
            <a:r>
              <a:rPr lang="ar-LB" dirty="0" smtClean="0">
                <a:solidFill>
                  <a:schemeClr val="tx2">
                    <a:lumMod val="25000"/>
                  </a:schemeClr>
                </a:solidFill>
                <a:cs typeface="A- Amir 1" pitchFamily="2" charset="-78"/>
              </a:rPr>
              <a:t> الحاضر</a:t>
            </a:r>
            <a:r>
              <a:rPr lang="ar-SA" dirty="0" smtClean="0">
                <a:solidFill>
                  <a:schemeClr val="tx2">
                    <a:lumMod val="25000"/>
                  </a:schemeClr>
                </a:solidFill>
                <a:cs typeface="A- Amir 1" pitchFamily="2" charset="-78"/>
              </a:rPr>
              <a:t> يتداول الإنسان ما يقارب (10000)</a:t>
            </a:r>
            <a:r>
              <a:rPr lang="ar-LB" dirty="0" smtClean="0">
                <a:solidFill>
                  <a:schemeClr val="tx2">
                    <a:lumMod val="25000"/>
                  </a:schemeClr>
                </a:solidFill>
                <a:cs typeface="A- Amir 1" pitchFamily="2" charset="-78"/>
              </a:rPr>
              <a:t> </a:t>
            </a:r>
            <a:r>
              <a:rPr lang="ar-SA" dirty="0" smtClean="0">
                <a:solidFill>
                  <a:schemeClr val="tx2">
                    <a:lumMod val="25000"/>
                  </a:schemeClr>
                </a:solidFill>
                <a:cs typeface="A- Amir 1" pitchFamily="2" charset="-78"/>
              </a:rPr>
              <a:t>نوع من المبيدات وتصنف حسب عملها وفق ما يلي</a:t>
            </a:r>
            <a:r>
              <a:rPr lang="en-US" dirty="0" smtClean="0">
                <a:solidFill>
                  <a:schemeClr val="tx2">
                    <a:lumMod val="25000"/>
                  </a:schemeClr>
                </a:solidFill>
                <a:cs typeface="A- Amir 1" pitchFamily="2" charset="-78"/>
              </a:rPr>
              <a:t>:</a:t>
            </a:r>
          </a:p>
          <a:p>
            <a:pPr lvl="0" algn="justLow" rtl="1"/>
            <a:r>
              <a:rPr lang="ar-SA" dirty="0" smtClean="0">
                <a:solidFill>
                  <a:schemeClr val="tx2">
                    <a:lumMod val="25000"/>
                  </a:schemeClr>
                </a:solidFill>
                <a:cs typeface="A- Amir 1" pitchFamily="2" charset="-78"/>
              </a:rPr>
              <a:t>مبيدات الحشرات  (</a:t>
            </a:r>
            <a:r>
              <a:rPr lang="en-US" dirty="0" smtClean="0">
                <a:solidFill>
                  <a:schemeClr val="tx2">
                    <a:lumMod val="25000"/>
                  </a:schemeClr>
                </a:solidFill>
                <a:cs typeface="A- Amir 1" pitchFamily="2" charset="-78"/>
              </a:rPr>
              <a:t>Insecticides</a:t>
            </a:r>
            <a:r>
              <a:rPr lang="ar-LB" dirty="0" smtClean="0">
                <a:solidFill>
                  <a:schemeClr val="tx2">
                    <a:lumMod val="25000"/>
                  </a:schemeClr>
                </a:solidFill>
                <a:cs typeface="A- Amir 1" pitchFamily="2" charset="-78"/>
              </a:rPr>
              <a:t>)</a:t>
            </a:r>
            <a:endParaRPr lang="en-US" dirty="0" smtClean="0">
              <a:solidFill>
                <a:schemeClr val="tx2">
                  <a:lumMod val="25000"/>
                </a:schemeClr>
              </a:solidFill>
              <a:cs typeface="A- Amir 1" pitchFamily="2" charset="-78"/>
            </a:endParaRPr>
          </a:p>
          <a:p>
            <a:pPr lvl="0" algn="justLow" rtl="1"/>
            <a:r>
              <a:rPr lang="ar-SA" dirty="0" smtClean="0">
                <a:solidFill>
                  <a:schemeClr val="tx2">
                    <a:lumMod val="25000"/>
                  </a:schemeClr>
                </a:solidFill>
                <a:cs typeface="A- Amir 1" pitchFamily="2" charset="-78"/>
              </a:rPr>
              <a:t>مبيدات الفطريات (</a:t>
            </a:r>
            <a:r>
              <a:rPr lang="en-US" dirty="0" smtClean="0">
                <a:solidFill>
                  <a:schemeClr val="tx2">
                    <a:lumMod val="25000"/>
                  </a:schemeClr>
                </a:solidFill>
                <a:cs typeface="A- Amir 1" pitchFamily="2" charset="-78"/>
              </a:rPr>
              <a:t>Fungicides</a:t>
            </a:r>
            <a:r>
              <a:rPr lang="ar-LB" dirty="0" smtClean="0">
                <a:solidFill>
                  <a:schemeClr val="tx2">
                    <a:lumMod val="25000"/>
                  </a:schemeClr>
                </a:solidFill>
                <a:cs typeface="A- Amir 1" pitchFamily="2" charset="-78"/>
              </a:rPr>
              <a:t>)</a:t>
            </a:r>
            <a:endParaRPr lang="en-US" dirty="0" smtClean="0">
              <a:solidFill>
                <a:schemeClr val="tx2">
                  <a:lumMod val="25000"/>
                </a:schemeClr>
              </a:solidFill>
              <a:cs typeface="A- Amir 1" pitchFamily="2" charset="-78"/>
            </a:endParaRPr>
          </a:p>
          <a:p>
            <a:pPr lvl="0" algn="justLow" rtl="1"/>
            <a:r>
              <a:rPr lang="ar-SA" dirty="0" smtClean="0">
                <a:solidFill>
                  <a:schemeClr val="tx2">
                    <a:lumMod val="25000"/>
                  </a:schemeClr>
                </a:solidFill>
                <a:cs typeface="A- Amir 1" pitchFamily="2" charset="-78"/>
              </a:rPr>
              <a:t>مبيدات الأعشاب الضارة (</a:t>
            </a:r>
            <a:r>
              <a:rPr lang="en-US" dirty="0" smtClean="0">
                <a:solidFill>
                  <a:schemeClr val="tx2">
                    <a:lumMod val="25000"/>
                  </a:schemeClr>
                </a:solidFill>
                <a:cs typeface="A- Amir 1" pitchFamily="2" charset="-78"/>
              </a:rPr>
              <a:t>Herbicides</a:t>
            </a:r>
            <a:r>
              <a:rPr lang="ar-LB" dirty="0" smtClean="0">
                <a:solidFill>
                  <a:schemeClr val="tx2">
                    <a:lumMod val="25000"/>
                  </a:schemeClr>
                </a:solidFill>
                <a:cs typeface="A- Amir 1" pitchFamily="2" charset="-78"/>
              </a:rPr>
              <a:t>)</a:t>
            </a:r>
            <a:endParaRPr lang="en-US" dirty="0" smtClean="0">
              <a:solidFill>
                <a:schemeClr val="tx2">
                  <a:lumMod val="25000"/>
                </a:schemeClr>
              </a:solidFill>
              <a:cs typeface="A- Amir 1" pitchFamily="2" charset="-78"/>
            </a:endParaRPr>
          </a:p>
          <a:p>
            <a:pPr algn="justLow" rtl="1"/>
            <a:r>
              <a:rPr lang="en-US" dirty="0" smtClean="0">
                <a:solidFill>
                  <a:schemeClr val="tx2">
                    <a:lumMod val="25000"/>
                  </a:schemeClr>
                </a:solidFill>
                <a:cs typeface="A- Amir 1" pitchFamily="2" charset="-78"/>
              </a:rPr>
              <a:t> </a:t>
            </a:r>
            <a:r>
              <a:rPr lang="ar-SA" dirty="0" smtClean="0">
                <a:solidFill>
                  <a:schemeClr val="tx2">
                    <a:lumMod val="25000"/>
                  </a:schemeClr>
                </a:solidFill>
                <a:cs typeface="A- Amir 1" pitchFamily="2" charset="-78"/>
              </a:rPr>
              <a:t>مبيدات القوارض </a:t>
            </a:r>
            <a:r>
              <a:rPr lang="ar-LB" dirty="0" smtClean="0">
                <a:solidFill>
                  <a:schemeClr val="tx2">
                    <a:lumMod val="25000"/>
                  </a:schemeClr>
                </a:solidFill>
                <a:cs typeface="A- Amir 1" pitchFamily="2" charset="-78"/>
              </a:rPr>
              <a:t>(</a:t>
            </a:r>
            <a:r>
              <a:rPr lang="en-US" dirty="0" err="1" smtClean="0">
                <a:solidFill>
                  <a:schemeClr val="tx2">
                    <a:lumMod val="25000"/>
                  </a:schemeClr>
                </a:solidFill>
                <a:cs typeface="A- Amir 1" pitchFamily="2" charset="-78"/>
              </a:rPr>
              <a:t>Rodenticides</a:t>
            </a:r>
            <a:r>
              <a:rPr lang="ar-LB" dirty="0" smtClean="0">
                <a:solidFill>
                  <a:schemeClr val="tx2">
                    <a:lumMod val="25000"/>
                  </a:schemeClr>
                </a:solidFill>
                <a:cs typeface="A- Amir 1" pitchFamily="2" charset="-78"/>
              </a:rPr>
              <a:t>) </a:t>
            </a:r>
            <a:endParaRPr lang="en-US" dirty="0">
              <a:solidFill>
                <a:schemeClr val="tx2">
                  <a:lumMod val="25000"/>
                </a:schemeClr>
              </a:solidFill>
              <a:cs typeface="A- Amir 1" pitchFamily="2" charset="-78"/>
            </a:endParaRPr>
          </a:p>
        </p:txBody>
      </p:sp>
      <p:pic>
        <p:nvPicPr>
          <p:cNvPr id="5" name="Picture 4"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6" name="Picture 5"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lstStyle/>
          <a:p>
            <a:pPr algn="r" rtl="1"/>
            <a:r>
              <a:rPr lang="ar-LB" dirty="0" smtClean="0"/>
              <a:t> </a:t>
            </a:r>
            <a:endParaRPr lang="en-US" dirty="0"/>
          </a:p>
        </p:txBody>
      </p:sp>
      <p:sp>
        <p:nvSpPr>
          <p:cNvPr id="3" name="Content Placeholder 2"/>
          <p:cNvSpPr>
            <a:spLocks noGrp="1"/>
          </p:cNvSpPr>
          <p:nvPr>
            <p:ph idx="1"/>
          </p:nvPr>
        </p:nvSpPr>
        <p:spPr>
          <a:xfrm>
            <a:off x="457200" y="1447800"/>
            <a:ext cx="8229600" cy="4876800"/>
          </a:xfrm>
        </p:spPr>
        <p:txBody>
          <a:bodyPr/>
          <a:lstStyle/>
          <a:p>
            <a:pPr algn="r" rtl="1" fontAlgn="auto">
              <a:lnSpc>
                <a:spcPct val="110000"/>
              </a:lnSpc>
              <a:spcBef>
                <a:spcPts val="0"/>
              </a:spcBef>
              <a:spcAft>
                <a:spcPts val="0"/>
              </a:spcAft>
              <a:buNone/>
              <a:defRPr/>
            </a:pPr>
            <a:r>
              <a:rPr lang="ar-LB" sz="3200" b="1" dirty="0" smtClean="0">
                <a:ln w="50800"/>
                <a:solidFill>
                  <a:schemeClr val="accent5">
                    <a:lumMod val="75000"/>
                  </a:schemeClr>
                </a:solidFill>
                <a:cs typeface="Arabic Transparent" pitchFamily="2" charset="-78"/>
              </a:rPr>
              <a:t>ينجم عن السمية المزمنة مخاطر صحية جسيمة أهمها:</a:t>
            </a:r>
          </a:p>
          <a:p>
            <a:pPr algn="r" rtl="1" fontAlgn="auto">
              <a:lnSpc>
                <a:spcPct val="110000"/>
              </a:lnSpc>
              <a:spcBef>
                <a:spcPts val="0"/>
              </a:spcBef>
              <a:spcAft>
                <a:spcPts val="0"/>
              </a:spcAft>
              <a:buSzPct val="50000"/>
              <a:buFont typeface="Wingdings" pitchFamily="2" charset="2"/>
              <a:buChar char="v"/>
              <a:defRPr/>
            </a:pPr>
            <a:r>
              <a:rPr lang="ar-LB" sz="3200" dirty="0" smtClean="0">
                <a:ln w="50800"/>
                <a:solidFill>
                  <a:schemeClr val="tx2">
                    <a:lumMod val="25000"/>
                  </a:schemeClr>
                </a:solidFill>
                <a:cs typeface="Arabic Transparent" pitchFamily="2" charset="-78"/>
              </a:rPr>
              <a:t> ازدياد خطر سرطان الدم، سرطان الرئة، الدماغ والاعضاء التناسلية.</a:t>
            </a:r>
          </a:p>
          <a:p>
            <a:pPr algn="r" rtl="1" fontAlgn="auto">
              <a:lnSpc>
                <a:spcPct val="110000"/>
              </a:lnSpc>
              <a:spcBef>
                <a:spcPts val="0"/>
              </a:spcBef>
              <a:spcAft>
                <a:spcPts val="0"/>
              </a:spcAft>
              <a:buSzPct val="50000"/>
              <a:buFont typeface="Wingdings" pitchFamily="2" charset="2"/>
              <a:buChar char="v"/>
              <a:defRPr/>
            </a:pPr>
            <a:r>
              <a:rPr lang="ar-LB" sz="3200" dirty="0" smtClean="0">
                <a:ln w="50800"/>
                <a:solidFill>
                  <a:schemeClr val="tx2">
                    <a:lumMod val="25000"/>
                  </a:schemeClr>
                </a:solidFill>
                <a:cs typeface="Arabic Transparent" pitchFamily="2" charset="-78"/>
              </a:rPr>
              <a:t> ازدياد في الاجهاض التلقائي.</a:t>
            </a:r>
          </a:p>
          <a:p>
            <a:pPr algn="r" rtl="1" fontAlgn="auto">
              <a:lnSpc>
                <a:spcPct val="110000"/>
              </a:lnSpc>
              <a:spcBef>
                <a:spcPts val="0"/>
              </a:spcBef>
              <a:spcAft>
                <a:spcPts val="0"/>
              </a:spcAft>
              <a:buSzPct val="50000"/>
              <a:buFont typeface="Wingdings" pitchFamily="2" charset="2"/>
              <a:buChar char="v"/>
              <a:defRPr/>
            </a:pPr>
            <a:r>
              <a:rPr lang="ar-LB" sz="3200" dirty="0" smtClean="0">
                <a:ln w="50800"/>
                <a:solidFill>
                  <a:schemeClr val="tx2">
                    <a:lumMod val="25000"/>
                  </a:schemeClr>
                </a:solidFill>
                <a:cs typeface="Arabic Transparent" pitchFamily="2" charset="-78"/>
              </a:rPr>
              <a:t> ازدياد في التشوّه الوراثي.</a:t>
            </a:r>
          </a:p>
          <a:p>
            <a:pPr algn="r" rtl="1" fontAlgn="auto">
              <a:lnSpc>
                <a:spcPct val="110000"/>
              </a:lnSpc>
              <a:spcBef>
                <a:spcPts val="0"/>
              </a:spcBef>
              <a:spcAft>
                <a:spcPts val="0"/>
              </a:spcAft>
              <a:buSzPct val="50000"/>
              <a:buFont typeface="Wingdings" pitchFamily="2" charset="2"/>
              <a:buChar char="v"/>
              <a:defRPr/>
            </a:pPr>
            <a:r>
              <a:rPr lang="ar-LB" sz="3200" dirty="0" smtClean="0">
                <a:ln w="50800"/>
                <a:solidFill>
                  <a:schemeClr val="tx2">
                    <a:lumMod val="25000"/>
                  </a:schemeClr>
                </a:solidFill>
                <a:cs typeface="Arabic Transparent" pitchFamily="2" charset="-78"/>
              </a:rPr>
              <a:t> تدني الخصوبة.</a:t>
            </a:r>
          </a:p>
          <a:p>
            <a:pPr algn="r" rtl="1" fontAlgn="auto">
              <a:lnSpc>
                <a:spcPct val="110000"/>
              </a:lnSpc>
              <a:spcBef>
                <a:spcPts val="0"/>
              </a:spcBef>
              <a:spcAft>
                <a:spcPts val="0"/>
              </a:spcAft>
              <a:buSzPct val="50000"/>
              <a:buFont typeface="Wingdings" pitchFamily="2" charset="2"/>
              <a:buChar char="v"/>
              <a:defRPr/>
            </a:pPr>
            <a:r>
              <a:rPr lang="ar-LB" sz="3200" dirty="0" smtClean="0">
                <a:ln w="50800"/>
                <a:solidFill>
                  <a:schemeClr val="tx2">
                    <a:lumMod val="25000"/>
                  </a:schemeClr>
                </a:solidFill>
                <a:cs typeface="Arabic Transparent" pitchFamily="2" charset="-78"/>
              </a:rPr>
              <a:t> تشوّه الكبد والبنكرياس.</a:t>
            </a:r>
          </a:p>
          <a:p>
            <a:pPr algn="r" rtl="1" fontAlgn="auto">
              <a:lnSpc>
                <a:spcPct val="110000"/>
              </a:lnSpc>
              <a:spcBef>
                <a:spcPts val="0"/>
              </a:spcBef>
              <a:spcAft>
                <a:spcPts val="0"/>
              </a:spcAft>
              <a:buSzPct val="50000"/>
              <a:buFont typeface="Wingdings" pitchFamily="2" charset="2"/>
              <a:buChar char="v"/>
              <a:defRPr/>
            </a:pPr>
            <a:r>
              <a:rPr lang="ar-LB" sz="3200" dirty="0" smtClean="0">
                <a:ln w="50800"/>
                <a:solidFill>
                  <a:schemeClr val="tx2">
                    <a:lumMod val="25000"/>
                  </a:schemeClr>
                </a:solidFill>
                <a:cs typeface="Arabic Transparent" pitchFamily="2" charset="-78"/>
              </a:rPr>
              <a:t> اختلال في جهاز المناعة.</a:t>
            </a:r>
            <a:endParaRPr lang="ar-LB" sz="2800" dirty="0" smtClean="0">
              <a:ln w="50800"/>
              <a:solidFill>
                <a:schemeClr val="tx2">
                  <a:lumMod val="25000"/>
                </a:schemeClr>
              </a:solidFill>
              <a:cs typeface="Arabic Transparent" pitchFamily="2" charset="-78"/>
            </a:endParaRPr>
          </a:p>
          <a:p>
            <a:pPr algn="r" rtl="1"/>
            <a:endParaRPr lang="en-US" dirty="0"/>
          </a:p>
        </p:txBody>
      </p:sp>
      <p:pic>
        <p:nvPicPr>
          <p:cNvPr id="4" name="Picture 3"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fontScale="90000"/>
          </a:bodyPr>
          <a:lstStyle/>
          <a:p>
            <a:pPr algn="r" rtl="1"/>
            <a:r>
              <a:rPr lang="ar-LB" sz="4800" b="1" dirty="0" smtClean="0">
                <a:ln w="11430"/>
                <a:solidFill>
                  <a:schemeClr val="accent5">
                    <a:lumMod val="75000"/>
                  </a:schemeClr>
                </a:solidFill>
              </a:rPr>
              <a:t>كيف تدخل المبيدات إلى جسم الانسان؟</a:t>
            </a:r>
            <a:endParaRPr lang="en-US" sz="4800" dirty="0">
              <a:solidFill>
                <a:schemeClr val="accent5">
                  <a:lumMod val="75000"/>
                </a:schemeClr>
              </a:solidFill>
            </a:endParaRPr>
          </a:p>
        </p:txBody>
      </p:sp>
      <p:sp>
        <p:nvSpPr>
          <p:cNvPr id="3" name="Content Placeholder 2"/>
          <p:cNvSpPr>
            <a:spLocks noGrp="1"/>
          </p:cNvSpPr>
          <p:nvPr>
            <p:ph idx="1"/>
          </p:nvPr>
        </p:nvSpPr>
        <p:spPr/>
        <p:txBody>
          <a:bodyPr/>
          <a:lstStyle/>
          <a:p>
            <a:pPr marL="514350" lvl="0" indent="-514350" algn="r" rtl="1">
              <a:buAutoNum type="arabicPeriod"/>
            </a:pPr>
            <a:r>
              <a:rPr lang="ar-LB" sz="3200" dirty="0" smtClean="0">
                <a:ln w="11430"/>
                <a:solidFill>
                  <a:schemeClr val="tx2">
                    <a:lumMod val="25000"/>
                  </a:schemeClr>
                </a:solidFill>
              </a:rPr>
              <a:t>عن طريق الامتصاص من خلال البشرة</a:t>
            </a:r>
            <a:endParaRPr lang="ar-LB" sz="2800" dirty="0" smtClean="0">
              <a:solidFill>
                <a:schemeClr val="tx2">
                  <a:lumMod val="25000"/>
                </a:schemeClr>
              </a:solidFill>
            </a:endParaRPr>
          </a:p>
          <a:p>
            <a:pPr marL="514350" lvl="0" indent="-514350" algn="r" rtl="1">
              <a:buAutoNum type="arabicPeriod"/>
            </a:pPr>
            <a:r>
              <a:rPr lang="ar-LB" sz="3200" dirty="0" smtClean="0">
                <a:ln w="11430"/>
                <a:solidFill>
                  <a:schemeClr val="tx2">
                    <a:lumMod val="25000"/>
                  </a:schemeClr>
                </a:solidFill>
              </a:rPr>
              <a:t>عن طريق أخذ الجرعة بالفم</a:t>
            </a:r>
          </a:p>
          <a:p>
            <a:pPr marL="514350" lvl="0" indent="-514350" algn="r" rtl="1">
              <a:buAutoNum type="arabicPeriod"/>
            </a:pPr>
            <a:r>
              <a:rPr lang="ar-LB" sz="3200" dirty="0" smtClean="0">
                <a:ln w="11430"/>
                <a:solidFill>
                  <a:schemeClr val="tx2">
                    <a:lumMod val="25000"/>
                  </a:schemeClr>
                </a:solidFill>
              </a:rPr>
              <a:t>عن طريق الاستنشاق</a:t>
            </a:r>
            <a:endParaRPr lang="en-US" sz="2800" dirty="0" smtClean="0">
              <a:solidFill>
                <a:schemeClr val="tx2">
                  <a:lumMod val="25000"/>
                </a:schemeClr>
              </a:solidFill>
            </a:endParaRPr>
          </a:p>
          <a:p>
            <a:pPr algn="r" rtl="1">
              <a:buNone/>
            </a:pPr>
            <a:endParaRPr lang="en-US" dirty="0"/>
          </a:p>
        </p:txBody>
      </p:sp>
      <p:pic>
        <p:nvPicPr>
          <p:cNvPr id="4" name="Picture 3"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noAutofit/>
          </a:bodyPr>
          <a:lstStyle/>
          <a:p>
            <a:pPr algn="r" rtl="1"/>
            <a:r>
              <a:rPr lang="ar-LB" sz="4000" b="1" dirty="0" smtClean="0">
                <a:ln w="11430"/>
                <a:solidFill>
                  <a:schemeClr val="accent5">
                    <a:lumMod val="75000"/>
                  </a:schemeClr>
                </a:solidFill>
              </a:rPr>
              <a:t>التعرّض للمبيدات عن طريق الامتصاص من خلال البشرة</a:t>
            </a:r>
            <a:endParaRPr lang="en-US" sz="3600" dirty="0">
              <a:solidFill>
                <a:schemeClr val="accent5">
                  <a:lumMod val="75000"/>
                </a:schemeClr>
              </a:solidFill>
            </a:endParaRPr>
          </a:p>
        </p:txBody>
      </p:sp>
      <p:sp>
        <p:nvSpPr>
          <p:cNvPr id="3" name="Content Placeholder 2"/>
          <p:cNvSpPr>
            <a:spLocks noGrp="1"/>
          </p:cNvSpPr>
          <p:nvPr>
            <p:ph idx="1"/>
          </p:nvPr>
        </p:nvSpPr>
        <p:spPr/>
        <p:txBody>
          <a:bodyPr/>
          <a:lstStyle/>
          <a:p>
            <a:pPr algn="just" rtl="1" fontAlgn="auto">
              <a:lnSpc>
                <a:spcPct val="110000"/>
              </a:lnSpc>
              <a:spcBef>
                <a:spcPts val="0"/>
              </a:spcBef>
              <a:spcAft>
                <a:spcPts val="0"/>
              </a:spcAft>
              <a:buSzPct val="50000"/>
              <a:buFont typeface="Wingdings" pitchFamily="2" charset="2"/>
              <a:buChar char="ü"/>
              <a:defRPr/>
            </a:pPr>
            <a:r>
              <a:rPr lang="ar-LB" sz="3200" dirty="0" smtClean="0">
                <a:ln w="50800"/>
                <a:solidFill>
                  <a:schemeClr val="tx2">
                    <a:lumMod val="25000"/>
                  </a:schemeClr>
                </a:solidFill>
                <a:cs typeface="Arabic Transparent" pitchFamily="2" charset="-78"/>
              </a:rPr>
              <a:t>تتعلق درجة التسمم عن طريق الامتصاص من خلال البشرة بتركيبة المبيد، موضع ومدة التعرّض. تحصل هذه الحالة من جراء التعرض إلى رواسب المبيدات على أدوات الرشّ، اللباس...</a:t>
            </a:r>
          </a:p>
          <a:p>
            <a:pPr algn="just" rtl="1" fontAlgn="auto">
              <a:lnSpc>
                <a:spcPct val="110000"/>
              </a:lnSpc>
              <a:spcBef>
                <a:spcPts val="0"/>
              </a:spcBef>
              <a:spcAft>
                <a:spcPts val="0"/>
              </a:spcAft>
              <a:buSzPct val="50000"/>
              <a:buFont typeface="Wingdings" pitchFamily="2" charset="2"/>
              <a:buChar char="ü"/>
              <a:defRPr/>
            </a:pPr>
            <a:r>
              <a:rPr lang="ar-LB" sz="3200" dirty="0" smtClean="0">
                <a:ln w="50800"/>
                <a:solidFill>
                  <a:schemeClr val="tx2">
                    <a:lumMod val="25000"/>
                  </a:schemeClr>
                </a:solidFill>
                <a:cs typeface="Arabic Transparent" pitchFamily="2" charset="-78"/>
              </a:rPr>
              <a:t> تختلف الكمية التي تمتصها البشرة باختلاف أعضاء الجسم.</a:t>
            </a:r>
          </a:p>
          <a:p>
            <a:pPr algn="r" rtl="1">
              <a:buNone/>
            </a:pPr>
            <a:endParaRPr lang="en-US" dirty="0"/>
          </a:p>
        </p:txBody>
      </p:sp>
      <p:pic>
        <p:nvPicPr>
          <p:cNvPr id="4" name="Picture 3" descr="8.jpg"/>
          <p:cNvPicPr>
            <a:picLocks noChangeAspect="1"/>
          </p:cNvPicPr>
          <p:nvPr/>
        </p:nvPicPr>
        <p:blipFill>
          <a:blip r:embed="rId2" cstate="print"/>
          <a:stretch>
            <a:fillRect/>
          </a:stretch>
        </p:blipFill>
        <p:spPr>
          <a:xfrm>
            <a:off x="1500166" y="4800600"/>
            <a:ext cx="6357982" cy="1828800"/>
          </a:xfrm>
          <a:prstGeom prst="rect">
            <a:avLst/>
          </a:prstGeom>
          <a:ln>
            <a:noFill/>
          </a:ln>
          <a:effectLst>
            <a:softEdge rad="112500"/>
          </a:effectLst>
        </p:spPr>
      </p:pic>
      <p:pic>
        <p:nvPicPr>
          <p:cNvPr id="5" name="Picture 4" descr="C:\Documents and Settings\rolla\My Documents\My Pictures\Untitled-1.jpg"/>
          <p:cNvPicPr/>
          <p:nvPr/>
        </p:nvPicPr>
        <p:blipFill>
          <a:blip r:embed="rId3"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6" name="Picture 5" descr="Z:\دائرة جمعية اصدقاء البيئة\2011\Irshif 2011\IN 2011\اصدقاء البيئة.jpg"/>
          <p:cNvPicPr/>
          <p:nvPr/>
        </p:nvPicPr>
        <p:blipFill>
          <a:blip r:embed="rId4"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685800"/>
          </a:xfrm>
        </p:spPr>
        <p:txBody>
          <a:bodyPr>
            <a:noAutofit/>
          </a:bodyPr>
          <a:lstStyle/>
          <a:p>
            <a:pPr algn="r" rtl="1"/>
            <a:r>
              <a:rPr lang="ar-LB" sz="3600" b="1" dirty="0" smtClean="0">
                <a:ln w="11430"/>
                <a:solidFill>
                  <a:schemeClr val="accent5">
                    <a:lumMod val="75000"/>
                  </a:schemeClr>
                </a:solidFill>
              </a:rPr>
              <a:t>التعرّض للمبيدات عن طريق الامتصاص من خلال البشرة</a:t>
            </a:r>
            <a:endParaRPr lang="en-US" sz="3200" dirty="0">
              <a:solidFill>
                <a:schemeClr val="accent5">
                  <a:lumMod val="75000"/>
                </a:schemeClr>
              </a:solidFill>
            </a:endParaRPr>
          </a:p>
        </p:txBody>
      </p:sp>
      <p:sp>
        <p:nvSpPr>
          <p:cNvPr id="3" name="Content Placeholder 2"/>
          <p:cNvSpPr>
            <a:spLocks noGrp="1"/>
          </p:cNvSpPr>
          <p:nvPr>
            <p:ph idx="1"/>
          </p:nvPr>
        </p:nvSpPr>
        <p:spPr/>
        <p:txBody>
          <a:bodyPr/>
          <a:lstStyle/>
          <a:p>
            <a:pPr algn="r" rtl="1"/>
            <a:r>
              <a:rPr lang="ar-LB" b="1" dirty="0" smtClean="0">
                <a:solidFill>
                  <a:schemeClr val="tx2">
                    <a:lumMod val="25000"/>
                  </a:schemeClr>
                </a:solidFill>
                <a:cs typeface="Arabic Transparent" pitchFamily="2" charset="-78"/>
              </a:rPr>
              <a:t>فروة الرأس: </a:t>
            </a:r>
            <a:r>
              <a:rPr lang="ar-LB" sz="2400" dirty="0" smtClean="0">
                <a:solidFill>
                  <a:schemeClr val="tx2">
                    <a:lumMod val="25000"/>
                  </a:schemeClr>
                </a:solidFill>
                <a:cs typeface="Arabic Transparent" pitchFamily="2" charset="-78"/>
              </a:rPr>
              <a:t>يكون امتصاص المبيد إلى حدّ 15 مرة</a:t>
            </a:r>
            <a:br>
              <a:rPr lang="ar-LB" sz="2400" dirty="0" smtClean="0">
                <a:solidFill>
                  <a:schemeClr val="tx2">
                    <a:lumMod val="25000"/>
                  </a:schemeClr>
                </a:solidFill>
                <a:cs typeface="Arabic Transparent" pitchFamily="2" charset="-78"/>
              </a:rPr>
            </a:br>
            <a:r>
              <a:rPr lang="ar-LB" sz="2400" dirty="0" smtClean="0">
                <a:solidFill>
                  <a:schemeClr val="tx2">
                    <a:lumMod val="25000"/>
                  </a:schemeClr>
                </a:solidFill>
                <a:cs typeface="Arabic Transparent" pitchFamily="2" charset="-78"/>
              </a:rPr>
              <a:t>أكبر.</a:t>
            </a:r>
          </a:p>
          <a:p>
            <a:pPr algn="r" rtl="1"/>
            <a:r>
              <a:rPr lang="ar-LB" b="1" dirty="0" smtClean="0">
                <a:solidFill>
                  <a:schemeClr val="tx2">
                    <a:lumMod val="25000"/>
                  </a:schemeClr>
                </a:solidFill>
                <a:cs typeface="Arabic Transparent" pitchFamily="2" charset="-78"/>
              </a:rPr>
              <a:t>نقل رواسب المبيد من اليد إلى الجبين: </a:t>
            </a:r>
            <a:r>
              <a:rPr lang="ar-LB" dirty="0" smtClean="0">
                <a:solidFill>
                  <a:schemeClr val="tx2">
                    <a:lumMod val="25000"/>
                  </a:schemeClr>
                </a:solidFill>
                <a:cs typeface="Arabic Transparent" pitchFamily="2" charset="-78"/>
              </a:rPr>
              <a:t>يكون </a:t>
            </a:r>
            <a:br>
              <a:rPr lang="ar-LB" dirty="0" smtClean="0">
                <a:solidFill>
                  <a:schemeClr val="tx2">
                    <a:lumMod val="25000"/>
                  </a:schemeClr>
                </a:solidFill>
                <a:cs typeface="Arabic Transparent" pitchFamily="2" charset="-78"/>
              </a:rPr>
            </a:br>
            <a:r>
              <a:rPr lang="ar-LB" dirty="0" smtClean="0">
                <a:solidFill>
                  <a:schemeClr val="tx2">
                    <a:lumMod val="25000"/>
                  </a:schemeClr>
                </a:solidFill>
                <a:cs typeface="Arabic Transparent" pitchFamily="2" charset="-78"/>
              </a:rPr>
              <a:t>امتصاص المبيد إلى حدّ 4 مرات أكبر</a:t>
            </a:r>
            <a:endParaRPr lang="ar-LB" dirty="0" smtClean="0">
              <a:solidFill>
                <a:schemeClr val="tx2">
                  <a:lumMod val="25000"/>
                </a:schemeClr>
              </a:solidFill>
            </a:endParaRPr>
          </a:p>
          <a:p>
            <a:pPr algn="r" rtl="1"/>
            <a:r>
              <a:rPr lang="ar-LB" b="1" dirty="0" smtClean="0">
                <a:solidFill>
                  <a:schemeClr val="tx2">
                    <a:lumMod val="25000"/>
                  </a:schemeClr>
                </a:solidFill>
                <a:cs typeface="Arabic Transparent" pitchFamily="2" charset="-78"/>
              </a:rPr>
              <a:t>عند دخول المرحاض قبل الاغتسال: </a:t>
            </a:r>
            <a:r>
              <a:rPr lang="ar-LB" dirty="0" smtClean="0">
                <a:solidFill>
                  <a:schemeClr val="tx2">
                    <a:lumMod val="25000"/>
                  </a:schemeClr>
                </a:solidFill>
                <a:cs typeface="Arabic Transparent" pitchFamily="2" charset="-78"/>
              </a:rPr>
              <a:t>يكون امتصاص</a:t>
            </a:r>
            <a:br>
              <a:rPr lang="ar-LB" dirty="0" smtClean="0">
                <a:solidFill>
                  <a:schemeClr val="tx2">
                    <a:lumMod val="25000"/>
                  </a:schemeClr>
                </a:solidFill>
                <a:cs typeface="Arabic Transparent" pitchFamily="2" charset="-78"/>
              </a:rPr>
            </a:br>
            <a:r>
              <a:rPr lang="ar-LB" dirty="0" smtClean="0">
                <a:solidFill>
                  <a:schemeClr val="tx2">
                    <a:lumMod val="25000"/>
                  </a:schemeClr>
                </a:solidFill>
                <a:cs typeface="Arabic Transparent" pitchFamily="2" charset="-78"/>
              </a:rPr>
              <a:t>المبيد إلى حدّ 11 مرة أكبر.</a:t>
            </a:r>
            <a:endParaRPr lang="ar-LB" dirty="0" smtClean="0">
              <a:solidFill>
                <a:schemeClr val="tx2">
                  <a:lumMod val="25000"/>
                </a:schemeClr>
              </a:solidFill>
            </a:endParaRPr>
          </a:p>
          <a:p>
            <a:pPr algn="r" rtl="1"/>
            <a:r>
              <a:rPr lang="ar-LB" sz="2400" dirty="0" smtClean="0">
                <a:ln w="11430"/>
                <a:solidFill>
                  <a:schemeClr val="tx2">
                    <a:lumMod val="25000"/>
                  </a:schemeClr>
                </a:solidFill>
              </a:rPr>
              <a:t>تمتص العين المبيد أسرع من أي عضو خارجي للجسم،</a:t>
            </a:r>
            <a:br>
              <a:rPr lang="ar-LB" sz="2400" dirty="0" smtClean="0">
                <a:ln w="11430"/>
                <a:solidFill>
                  <a:schemeClr val="tx2">
                    <a:lumMod val="25000"/>
                  </a:schemeClr>
                </a:solidFill>
              </a:rPr>
            </a:br>
            <a:r>
              <a:rPr lang="ar-LB" sz="2400" dirty="0" smtClean="0">
                <a:ln w="11430"/>
                <a:solidFill>
                  <a:schemeClr val="tx2">
                    <a:lumMod val="25000"/>
                  </a:schemeClr>
                </a:solidFill>
              </a:rPr>
              <a:t>إضافة إلى حساسية العين لجهة التأذي، فمن الممكن أن </a:t>
            </a:r>
            <a:br>
              <a:rPr lang="ar-LB" sz="2400" dirty="0" smtClean="0">
                <a:ln w="11430"/>
                <a:solidFill>
                  <a:schemeClr val="tx2">
                    <a:lumMod val="25000"/>
                  </a:schemeClr>
                </a:solidFill>
              </a:rPr>
            </a:br>
            <a:r>
              <a:rPr lang="ar-LB" sz="2400" dirty="0" smtClean="0">
                <a:ln w="11430"/>
                <a:solidFill>
                  <a:schemeClr val="tx2">
                    <a:lumMod val="25000"/>
                  </a:schemeClr>
                </a:solidFill>
              </a:rPr>
              <a:t>يؤدي ذلك إلى فقدان البصر كلياً.</a:t>
            </a:r>
          </a:p>
          <a:p>
            <a:pPr algn="r" rtl="1">
              <a:buNone/>
            </a:pPr>
            <a:endParaRPr lang="en-US" dirty="0"/>
          </a:p>
        </p:txBody>
      </p:sp>
      <p:pic>
        <p:nvPicPr>
          <p:cNvPr id="5" name="Picture 4" descr="0.jpg"/>
          <p:cNvPicPr>
            <a:picLocks noChangeAspect="1"/>
          </p:cNvPicPr>
          <p:nvPr/>
        </p:nvPicPr>
        <p:blipFill>
          <a:blip r:embed="rId2" cstate="print"/>
          <a:stretch>
            <a:fillRect/>
          </a:stretch>
        </p:blipFill>
        <p:spPr>
          <a:xfrm>
            <a:off x="228600" y="1981200"/>
            <a:ext cx="2590800" cy="3733800"/>
          </a:xfrm>
          <a:prstGeom prst="rect">
            <a:avLst/>
          </a:prstGeom>
          <a:ln>
            <a:noFill/>
          </a:ln>
          <a:effectLst>
            <a:softEdge rad="112500"/>
          </a:effectLst>
        </p:spPr>
      </p:pic>
      <p:pic>
        <p:nvPicPr>
          <p:cNvPr id="6" name="Picture 5" descr="C:\Documents and Settings\rolla\My Documents\My Pictures\Untitled-1.jpg"/>
          <p:cNvPicPr/>
          <p:nvPr/>
        </p:nvPicPr>
        <p:blipFill>
          <a:blip r:embed="rId3"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7" name="Picture 6" descr="Z:\دائرة جمعية اصدقاء البيئة\2011\Irshif 2011\IN 2011\اصدقاء البيئة.jpg"/>
          <p:cNvPicPr/>
          <p:nvPr/>
        </p:nvPicPr>
        <p:blipFill>
          <a:blip r:embed="rId4"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Autofit/>
          </a:bodyPr>
          <a:lstStyle/>
          <a:p>
            <a:pPr algn="r" rtl="1"/>
            <a:r>
              <a:rPr lang="ar-LB" sz="3200" b="1" dirty="0" smtClean="0">
                <a:ln w="50800"/>
                <a:solidFill>
                  <a:schemeClr val="accent5">
                    <a:lumMod val="75000"/>
                  </a:schemeClr>
                </a:solidFill>
              </a:rPr>
              <a:t>تدابير الوقاية من التعرض للمبيد عن طريق الامتصاص من خلال البشرة</a:t>
            </a:r>
            <a:endParaRPr lang="en-US" sz="2800" dirty="0">
              <a:solidFill>
                <a:schemeClr val="accent5">
                  <a:lumMod val="75000"/>
                </a:schemeClr>
              </a:solidFill>
            </a:endParaRPr>
          </a:p>
        </p:txBody>
      </p:sp>
      <p:graphicFrame>
        <p:nvGraphicFramePr>
          <p:cNvPr id="5" name="Content Placeholder 4"/>
          <p:cNvGraphicFramePr>
            <a:graphicFrameLocks noGrp="1"/>
          </p:cNvGraphicFramePr>
          <p:nvPr>
            <p:ph idx="1"/>
          </p:nvPr>
        </p:nvGraphicFramePr>
        <p:xfrm>
          <a:off x="457200" y="1935163"/>
          <a:ext cx="8229600" cy="3170237"/>
        </p:xfrm>
        <a:graphic>
          <a:graphicData uri="http://schemas.openxmlformats.org/drawingml/2006/table">
            <a:tbl>
              <a:tblPr firstRow="1" bandRow="1">
                <a:tableStyleId>{68D230F3-CF80-4859-8CE7-A43EE81993B5}</a:tableStyleId>
              </a:tblPr>
              <a:tblGrid>
                <a:gridCol w="8229600"/>
              </a:tblGrid>
              <a:tr h="452026">
                <a:tc>
                  <a:txBody>
                    <a:bodyPr/>
                    <a:lstStyle/>
                    <a:p>
                      <a:pPr marL="0" marR="0" lvl="0" indent="0" algn="r" defTabSz="914400" rtl="1" eaLnBrk="1" fontAlgn="auto" latinLnBrk="0" hangingPunct="1">
                        <a:lnSpc>
                          <a:spcPct val="100000"/>
                        </a:lnSpc>
                        <a:spcBef>
                          <a:spcPts val="0"/>
                        </a:spcBef>
                        <a:spcAft>
                          <a:spcPts val="0"/>
                        </a:spcAft>
                        <a:buClrTx/>
                        <a:buSzTx/>
                        <a:buFont typeface="Arial" pitchFamily="34" charset="0"/>
                        <a:buChar char="•"/>
                        <a:tabLst/>
                        <a:defRPr/>
                      </a:pPr>
                      <a:r>
                        <a:rPr lang="ar-LB" sz="2000" b="1" dirty="0" smtClean="0">
                          <a:solidFill>
                            <a:schemeClr val="tx2">
                              <a:lumMod val="25000"/>
                            </a:schemeClr>
                          </a:solidFill>
                          <a:cs typeface="Arabic Transparent" pitchFamily="2" charset="-78"/>
                        </a:rPr>
                        <a:t>ارتداء اللباس الواقي عند الرش أو التعامل مع المبيدات</a:t>
                      </a:r>
                    </a:p>
                  </a:txBody>
                  <a:tcPr/>
                </a:tc>
              </a:tr>
              <a:tr h="410674">
                <a:tc>
                  <a:txBody>
                    <a:bodyPr/>
                    <a:lstStyle/>
                    <a:p>
                      <a:pPr marL="0" marR="0" lvl="0" indent="0" algn="r" defTabSz="914400" rtl="1" eaLnBrk="1" fontAlgn="auto" latinLnBrk="0" hangingPunct="1">
                        <a:lnSpc>
                          <a:spcPct val="100000"/>
                        </a:lnSpc>
                        <a:spcBef>
                          <a:spcPts val="0"/>
                        </a:spcBef>
                        <a:spcAft>
                          <a:spcPts val="0"/>
                        </a:spcAft>
                        <a:buClrTx/>
                        <a:buSzTx/>
                        <a:buFont typeface="Arial" pitchFamily="34" charset="0"/>
                        <a:buChar char="•"/>
                        <a:tabLst/>
                        <a:defRPr/>
                      </a:pPr>
                      <a:r>
                        <a:rPr lang="ar-LB" sz="2000" b="1" dirty="0" smtClean="0">
                          <a:solidFill>
                            <a:schemeClr val="tx2">
                              <a:lumMod val="25000"/>
                            </a:schemeClr>
                          </a:solidFill>
                          <a:cs typeface="Arabic Transparent" pitchFamily="2" charset="-78"/>
                        </a:rPr>
                        <a:t>عدم الرشّ في وقت الرياح القوية</a:t>
                      </a:r>
                    </a:p>
                  </a:txBody>
                  <a:tcPr/>
                </a:tc>
              </a:tr>
              <a:tr h="479120">
                <a:tc>
                  <a:txBody>
                    <a:bodyPr/>
                    <a:lstStyle/>
                    <a:p>
                      <a:pPr marL="0" marR="0" lvl="0" indent="0" algn="r" defTabSz="914400" rtl="1" eaLnBrk="1" fontAlgn="auto" latinLnBrk="0" hangingPunct="1">
                        <a:lnSpc>
                          <a:spcPct val="100000"/>
                        </a:lnSpc>
                        <a:spcBef>
                          <a:spcPts val="0"/>
                        </a:spcBef>
                        <a:spcAft>
                          <a:spcPts val="0"/>
                        </a:spcAft>
                        <a:buClrTx/>
                        <a:buSzTx/>
                        <a:buFont typeface="Arial" pitchFamily="34" charset="0"/>
                        <a:buChar char="•"/>
                        <a:tabLst/>
                        <a:defRPr/>
                      </a:pPr>
                      <a:r>
                        <a:rPr lang="ar-LB" sz="2000" b="1" dirty="0" smtClean="0">
                          <a:solidFill>
                            <a:schemeClr val="tx2">
                              <a:lumMod val="25000"/>
                            </a:schemeClr>
                          </a:solidFill>
                          <a:cs typeface="Arabic Transparent" pitchFamily="2" charset="-78"/>
                        </a:rPr>
                        <a:t>عدم الدخول إلى الحقل موضع الرش بدون اللباس الواقي قبل انقضاء فترة الامان </a:t>
                      </a:r>
                    </a:p>
                  </a:txBody>
                  <a:tcPr/>
                </a:tc>
              </a:tr>
              <a:tr h="410674">
                <a:tc>
                  <a:txBody>
                    <a:bodyPr/>
                    <a:lstStyle/>
                    <a:p>
                      <a:pPr marL="0" marR="0" lvl="0" indent="0" algn="r" defTabSz="914400" rtl="1" eaLnBrk="1" fontAlgn="auto" latinLnBrk="0" hangingPunct="1">
                        <a:lnSpc>
                          <a:spcPct val="100000"/>
                        </a:lnSpc>
                        <a:spcBef>
                          <a:spcPts val="0"/>
                        </a:spcBef>
                        <a:spcAft>
                          <a:spcPts val="0"/>
                        </a:spcAft>
                        <a:buClrTx/>
                        <a:buSzTx/>
                        <a:buFont typeface="Arial" pitchFamily="34" charset="0"/>
                        <a:buChar char="•"/>
                        <a:tabLst/>
                        <a:defRPr/>
                      </a:pPr>
                      <a:r>
                        <a:rPr lang="ar-LB" sz="2000" b="1" dirty="0" smtClean="0">
                          <a:solidFill>
                            <a:schemeClr val="tx2">
                              <a:lumMod val="25000"/>
                            </a:schemeClr>
                          </a:solidFill>
                          <a:cs typeface="Arabic Transparent" pitchFamily="2" charset="-78"/>
                        </a:rPr>
                        <a:t>تغيير اللباس عند تلفه وغسل البشرة مباشرة في حال تعرضها للمبيدات</a:t>
                      </a:r>
                    </a:p>
                  </a:txBody>
                  <a:tcPr/>
                </a:tc>
              </a:tr>
              <a:tr h="410674">
                <a:tc>
                  <a:txBody>
                    <a:bodyPr/>
                    <a:lstStyle/>
                    <a:p>
                      <a:pPr marL="0" marR="0" lvl="0" indent="0" algn="r" defTabSz="914400" rtl="1" eaLnBrk="1" fontAlgn="auto" latinLnBrk="0" hangingPunct="1">
                        <a:lnSpc>
                          <a:spcPct val="100000"/>
                        </a:lnSpc>
                        <a:spcBef>
                          <a:spcPts val="0"/>
                        </a:spcBef>
                        <a:spcAft>
                          <a:spcPts val="0"/>
                        </a:spcAft>
                        <a:buClrTx/>
                        <a:buSzTx/>
                        <a:buFont typeface="Arial" pitchFamily="34" charset="0"/>
                        <a:buChar char="•"/>
                        <a:tabLst/>
                        <a:defRPr/>
                      </a:pPr>
                      <a:r>
                        <a:rPr lang="ar-LB" sz="2000" b="1" dirty="0" smtClean="0">
                          <a:solidFill>
                            <a:schemeClr val="tx2">
                              <a:lumMod val="25000"/>
                            </a:schemeClr>
                          </a:solidFill>
                          <a:cs typeface="Arabic Transparent" pitchFamily="2" charset="-78"/>
                        </a:rPr>
                        <a:t>الاغتسال جيداً عند الانتهاء من الرش</a:t>
                      </a:r>
                    </a:p>
                  </a:txBody>
                  <a:tcPr/>
                </a:tc>
              </a:tr>
              <a:tr h="479120">
                <a:tc>
                  <a:txBody>
                    <a:bodyPr/>
                    <a:lstStyle/>
                    <a:p>
                      <a:pPr marL="0" marR="0" lvl="0" indent="0" algn="r" defTabSz="914400" rtl="1" eaLnBrk="1" fontAlgn="auto" latinLnBrk="0" hangingPunct="1">
                        <a:lnSpc>
                          <a:spcPct val="100000"/>
                        </a:lnSpc>
                        <a:spcBef>
                          <a:spcPts val="0"/>
                        </a:spcBef>
                        <a:spcAft>
                          <a:spcPts val="0"/>
                        </a:spcAft>
                        <a:buClrTx/>
                        <a:buSzTx/>
                        <a:buFont typeface="Arial" pitchFamily="34" charset="0"/>
                        <a:buChar char="•"/>
                        <a:tabLst/>
                        <a:defRPr/>
                      </a:pPr>
                      <a:r>
                        <a:rPr lang="ar-LB" sz="2000" b="1" dirty="0" smtClean="0">
                          <a:solidFill>
                            <a:schemeClr val="tx2">
                              <a:lumMod val="25000"/>
                            </a:schemeClr>
                          </a:solidFill>
                          <a:cs typeface="Arabic Transparent" pitchFamily="2" charset="-78"/>
                        </a:rPr>
                        <a:t>وضع نظارات واقية للعينين عند تحضير ومزج المبيدات أو عند احتمال التلوث بالمبيدات</a:t>
                      </a:r>
                    </a:p>
                  </a:txBody>
                  <a:tcPr/>
                </a:tc>
              </a:tr>
              <a:tr h="527949">
                <a:tc>
                  <a:txBody>
                    <a:bodyPr/>
                    <a:lstStyle/>
                    <a:p>
                      <a:pPr marL="0" marR="0" lvl="0" indent="0" algn="r" defTabSz="914400" rtl="1" eaLnBrk="1" fontAlgn="auto" latinLnBrk="0" hangingPunct="1">
                        <a:lnSpc>
                          <a:spcPct val="100000"/>
                        </a:lnSpc>
                        <a:spcBef>
                          <a:spcPts val="0"/>
                        </a:spcBef>
                        <a:spcAft>
                          <a:spcPts val="0"/>
                        </a:spcAft>
                        <a:buClrTx/>
                        <a:buSzTx/>
                        <a:buFont typeface="Arial" pitchFamily="34" charset="0"/>
                        <a:buChar char="•"/>
                        <a:tabLst/>
                        <a:defRPr/>
                      </a:pPr>
                      <a:r>
                        <a:rPr lang="ar-LB" sz="2000" b="1" dirty="0" smtClean="0">
                          <a:solidFill>
                            <a:schemeClr val="tx2">
                              <a:lumMod val="25000"/>
                            </a:schemeClr>
                          </a:solidFill>
                          <a:cs typeface="Arabic Transparent" pitchFamily="2" charset="-78"/>
                        </a:rPr>
                        <a:t>عدم مسح العينين بواسطة قفازات ملوّثة</a:t>
                      </a:r>
                    </a:p>
                  </a:txBody>
                  <a:tcPr/>
                </a:tc>
              </a:tr>
            </a:tbl>
          </a:graphicData>
        </a:graphic>
      </p:graphicFrame>
      <p:pic>
        <p:nvPicPr>
          <p:cNvPr id="4" name="Picture 3" descr="f.jpg"/>
          <p:cNvPicPr>
            <a:picLocks noChangeAspect="1"/>
          </p:cNvPicPr>
          <p:nvPr/>
        </p:nvPicPr>
        <p:blipFill>
          <a:blip r:embed="rId2" cstate="print"/>
          <a:stretch>
            <a:fillRect/>
          </a:stretch>
        </p:blipFill>
        <p:spPr>
          <a:xfrm>
            <a:off x="1143000" y="5105400"/>
            <a:ext cx="2590800" cy="1460549"/>
          </a:xfrm>
          <a:prstGeom prst="rect">
            <a:avLst/>
          </a:prstGeom>
          <a:ln>
            <a:noFill/>
          </a:ln>
          <a:effectLst>
            <a:softEdge rad="112500"/>
          </a:effectLst>
        </p:spPr>
      </p:pic>
      <p:pic>
        <p:nvPicPr>
          <p:cNvPr id="6" name="Picture 5" descr="uu.jpg"/>
          <p:cNvPicPr>
            <a:picLocks noChangeAspect="1"/>
          </p:cNvPicPr>
          <p:nvPr/>
        </p:nvPicPr>
        <p:blipFill>
          <a:blip r:embed="rId3" cstate="print"/>
          <a:stretch>
            <a:fillRect/>
          </a:stretch>
        </p:blipFill>
        <p:spPr>
          <a:xfrm>
            <a:off x="5562600" y="5105400"/>
            <a:ext cx="2590800" cy="1447800"/>
          </a:xfrm>
          <a:prstGeom prst="rect">
            <a:avLst/>
          </a:prstGeom>
          <a:ln>
            <a:noFill/>
          </a:ln>
          <a:effectLst>
            <a:softEdge rad="112500"/>
          </a:effectLst>
        </p:spPr>
      </p:pic>
      <p:pic>
        <p:nvPicPr>
          <p:cNvPr id="7" name="Picture 6" descr="C:\Documents and Settings\rolla\My Documents\My Pictures\Untitled-1.jpg"/>
          <p:cNvPicPr/>
          <p:nvPr/>
        </p:nvPicPr>
        <p:blipFill>
          <a:blip r:embed="rId4"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8" name="Picture 7" descr="Z:\دائرة جمعية اصدقاء البيئة\2011\Irshif 2011\IN 2011\اصدقاء البيئة.jpg"/>
          <p:cNvPicPr/>
          <p:nvPr/>
        </p:nvPicPr>
        <p:blipFill>
          <a:blip r:embed="rId5"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96112"/>
          </a:xfrm>
        </p:spPr>
        <p:txBody>
          <a:bodyPr>
            <a:noAutofit/>
          </a:bodyPr>
          <a:lstStyle/>
          <a:p>
            <a:pPr algn="r" rtl="1"/>
            <a:r>
              <a:rPr lang="ar-LB" sz="4400" b="1" dirty="0" smtClean="0">
                <a:ln w="11430"/>
                <a:solidFill>
                  <a:schemeClr val="accent5">
                    <a:lumMod val="75000"/>
                  </a:schemeClr>
                </a:solidFill>
              </a:rPr>
              <a:t>التعرّض للمبيدات عن طريق أخذ الجرعة بالفم</a:t>
            </a:r>
            <a:endParaRPr lang="en-US" sz="4000" dirty="0">
              <a:solidFill>
                <a:schemeClr val="accent5">
                  <a:lumMod val="75000"/>
                </a:schemeClr>
              </a:solidFill>
            </a:endParaRPr>
          </a:p>
        </p:txBody>
      </p:sp>
      <p:sp>
        <p:nvSpPr>
          <p:cNvPr id="3" name="Content Placeholder 2"/>
          <p:cNvSpPr>
            <a:spLocks noGrp="1"/>
          </p:cNvSpPr>
          <p:nvPr>
            <p:ph idx="1"/>
          </p:nvPr>
        </p:nvSpPr>
        <p:spPr/>
        <p:txBody>
          <a:bodyPr>
            <a:normAutofit fontScale="92500"/>
          </a:bodyPr>
          <a:lstStyle/>
          <a:p>
            <a:pPr algn="just" rtl="1" fontAlgn="auto">
              <a:lnSpc>
                <a:spcPct val="110000"/>
              </a:lnSpc>
              <a:spcBef>
                <a:spcPts val="0"/>
              </a:spcBef>
              <a:spcAft>
                <a:spcPts val="0"/>
              </a:spcAft>
              <a:buNone/>
              <a:defRPr/>
            </a:pPr>
            <a:r>
              <a:rPr lang="ar-LB" sz="3200" dirty="0" smtClean="0">
                <a:ln w="11430"/>
                <a:solidFill>
                  <a:schemeClr val="tx2">
                    <a:lumMod val="25000"/>
                  </a:schemeClr>
                </a:solidFill>
              </a:rPr>
              <a:t>يتعرّض العديد من الناس خاصة الأطفال للتسمم من خلال شرب</a:t>
            </a:r>
          </a:p>
          <a:p>
            <a:pPr algn="just" rtl="1" fontAlgn="auto">
              <a:lnSpc>
                <a:spcPct val="110000"/>
              </a:lnSpc>
              <a:spcBef>
                <a:spcPts val="0"/>
              </a:spcBef>
              <a:spcAft>
                <a:spcPts val="0"/>
              </a:spcAft>
              <a:buNone/>
              <a:defRPr/>
            </a:pPr>
            <a:r>
              <a:rPr lang="ar-LB" sz="3200" dirty="0" smtClean="0">
                <a:ln w="11430"/>
                <a:solidFill>
                  <a:schemeClr val="tx2">
                    <a:lumMod val="25000"/>
                  </a:schemeClr>
                </a:solidFill>
              </a:rPr>
              <a:t>مبيدات زراعية من زجاجة مرطبات.</a:t>
            </a:r>
          </a:p>
          <a:p>
            <a:pPr algn="just" rtl="1" fontAlgn="auto">
              <a:lnSpc>
                <a:spcPct val="110000"/>
              </a:lnSpc>
              <a:spcBef>
                <a:spcPts val="0"/>
              </a:spcBef>
              <a:spcAft>
                <a:spcPts val="0"/>
              </a:spcAft>
              <a:buNone/>
              <a:defRPr/>
            </a:pPr>
            <a:r>
              <a:rPr lang="ar-LB" sz="3200" dirty="0" smtClean="0">
                <a:ln w="11430"/>
                <a:solidFill>
                  <a:schemeClr val="tx2">
                    <a:lumMod val="25000"/>
                  </a:schemeClr>
                </a:solidFill>
              </a:rPr>
              <a:t>كذلك فإن الراشدين يشربون عن طريق الخطأ من عبوات تحتوي</a:t>
            </a:r>
          </a:p>
          <a:p>
            <a:pPr algn="just" rtl="1" fontAlgn="auto">
              <a:lnSpc>
                <a:spcPct val="110000"/>
              </a:lnSpc>
              <a:spcBef>
                <a:spcPts val="0"/>
              </a:spcBef>
              <a:spcAft>
                <a:spcPts val="0"/>
              </a:spcAft>
              <a:buNone/>
              <a:defRPr/>
            </a:pPr>
            <a:r>
              <a:rPr lang="ar-LB" sz="3200" dirty="0" smtClean="0">
                <a:ln w="11430"/>
                <a:solidFill>
                  <a:schemeClr val="tx2">
                    <a:lumMod val="25000"/>
                  </a:schemeClr>
                </a:solidFill>
              </a:rPr>
              <a:t>على مبيدات أو يتسمموا من خلال شرب الماء من مستوعبات مياه</a:t>
            </a:r>
          </a:p>
          <a:p>
            <a:pPr algn="just" rtl="1" fontAlgn="auto">
              <a:lnSpc>
                <a:spcPct val="110000"/>
              </a:lnSpc>
              <a:spcBef>
                <a:spcPts val="0"/>
              </a:spcBef>
              <a:spcAft>
                <a:spcPts val="0"/>
              </a:spcAft>
              <a:buNone/>
              <a:defRPr/>
            </a:pPr>
            <a:r>
              <a:rPr lang="ar-LB" sz="3200" dirty="0" smtClean="0">
                <a:ln w="11430"/>
                <a:solidFill>
                  <a:schemeClr val="tx2">
                    <a:lumMod val="25000"/>
                  </a:schemeClr>
                </a:solidFill>
              </a:rPr>
              <a:t>ملوّثة بالمبيدات.</a:t>
            </a:r>
          </a:p>
          <a:p>
            <a:pPr algn="r" rtl="1" fontAlgn="auto">
              <a:lnSpc>
                <a:spcPct val="110000"/>
              </a:lnSpc>
              <a:spcBef>
                <a:spcPts val="0"/>
              </a:spcBef>
              <a:spcAft>
                <a:spcPts val="0"/>
              </a:spcAft>
              <a:buNone/>
              <a:defRPr/>
            </a:pPr>
            <a:r>
              <a:rPr lang="ar-LB" sz="3200" dirty="0" smtClean="0">
                <a:ln w="11430"/>
                <a:solidFill>
                  <a:schemeClr val="tx2">
                    <a:lumMod val="25000"/>
                  </a:schemeClr>
                </a:solidFill>
              </a:rPr>
              <a:t>كما يمكن أن يتعرض من يتعامل مع المبيدات أو أدوات الرشّ إلى</a:t>
            </a:r>
          </a:p>
          <a:p>
            <a:pPr algn="r" rtl="1" fontAlgn="auto">
              <a:lnSpc>
                <a:spcPct val="110000"/>
              </a:lnSpc>
              <a:spcBef>
                <a:spcPts val="0"/>
              </a:spcBef>
              <a:spcAft>
                <a:spcPts val="0"/>
              </a:spcAft>
              <a:buNone/>
              <a:defRPr/>
            </a:pPr>
            <a:r>
              <a:rPr lang="ar-LB" sz="3200" dirty="0" smtClean="0">
                <a:ln w="11430"/>
                <a:solidFill>
                  <a:schemeClr val="tx2">
                    <a:lumMod val="25000"/>
                  </a:schemeClr>
                </a:solidFill>
              </a:rPr>
              <a:t>التسمم في حال لم يغسلوا أيديهم جيداً قبل الأكل أو الشرب.</a:t>
            </a:r>
          </a:p>
          <a:p>
            <a:pPr algn="r" rtl="1">
              <a:buNone/>
            </a:pPr>
            <a:endParaRPr lang="en-US" b="1" dirty="0"/>
          </a:p>
        </p:txBody>
      </p:sp>
      <p:pic>
        <p:nvPicPr>
          <p:cNvPr id="4" name="Picture 3"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Autofit/>
          </a:bodyPr>
          <a:lstStyle/>
          <a:p>
            <a:pPr algn="r" rtl="1" fontAlgn="auto">
              <a:spcAft>
                <a:spcPts val="0"/>
              </a:spcAft>
              <a:defRPr/>
            </a:pPr>
            <a:r>
              <a:rPr lang="ar-LB" sz="4000" b="1" dirty="0" smtClean="0">
                <a:ln w="50800"/>
                <a:solidFill>
                  <a:schemeClr val="accent5">
                    <a:lumMod val="75000"/>
                  </a:schemeClr>
                </a:solidFill>
              </a:rPr>
              <a:t>تدابير الوقاية من التعرض للمبيد عن طريق أخذ الجرعة بالفم</a:t>
            </a:r>
            <a:endParaRPr lang="ar-LB" sz="4000" b="1" dirty="0">
              <a:ln w="50800"/>
              <a:solidFill>
                <a:schemeClr val="accent5">
                  <a:lumMod val="75000"/>
                </a:schemeClr>
              </a:solidFill>
            </a:endParaRPr>
          </a:p>
        </p:txBody>
      </p:sp>
      <p:graphicFrame>
        <p:nvGraphicFramePr>
          <p:cNvPr id="4" name="Content Placeholder 3"/>
          <p:cNvGraphicFramePr>
            <a:graphicFrameLocks noGrp="1"/>
          </p:cNvGraphicFramePr>
          <p:nvPr>
            <p:ph idx="1"/>
          </p:nvPr>
        </p:nvGraphicFramePr>
        <p:xfrm>
          <a:off x="457200" y="1935163"/>
          <a:ext cx="8229600" cy="1981200"/>
        </p:xfrm>
        <a:graphic>
          <a:graphicData uri="http://schemas.openxmlformats.org/drawingml/2006/table">
            <a:tbl>
              <a:tblPr firstRow="1" bandRow="1">
                <a:tableStyleId>{68D230F3-CF80-4859-8CE7-A43EE81993B5}</a:tableStyleId>
              </a:tblPr>
              <a:tblGrid>
                <a:gridCol w="8229600"/>
              </a:tblGrid>
              <a:tr h="370840">
                <a:tc>
                  <a:txBody>
                    <a:bodyPr/>
                    <a:lstStyle/>
                    <a:p>
                      <a:pPr marL="0" marR="0" indent="0" algn="r" defTabSz="914400" rtl="1" eaLnBrk="1" fontAlgn="auto" latinLnBrk="0" hangingPunct="1">
                        <a:lnSpc>
                          <a:spcPct val="100000"/>
                        </a:lnSpc>
                        <a:spcBef>
                          <a:spcPts val="0"/>
                        </a:spcBef>
                        <a:spcAft>
                          <a:spcPts val="0"/>
                        </a:spcAft>
                        <a:buClrTx/>
                        <a:buSzTx/>
                        <a:buFont typeface="Arial" pitchFamily="34" charset="0"/>
                        <a:buChar char="•"/>
                        <a:tabLst/>
                        <a:defRPr/>
                      </a:pPr>
                      <a:r>
                        <a:rPr lang="ar-LB" sz="2000" b="0" dirty="0" smtClean="0">
                          <a:ln w="50800"/>
                          <a:solidFill>
                            <a:schemeClr val="tx2">
                              <a:lumMod val="25000"/>
                            </a:schemeClr>
                          </a:solidFill>
                        </a:rPr>
                        <a:t>تدابير الوقاية من التعرض للمبيد عن طريق أخذ الجرعة بالفم</a:t>
                      </a:r>
                    </a:p>
                  </a:txBody>
                  <a:tcPr/>
                </a:tc>
              </a:tr>
              <a:tr h="370840">
                <a:tc>
                  <a:txBody>
                    <a:bodyPr/>
                    <a:lstStyle/>
                    <a:p>
                      <a:pPr marL="0" marR="0" lvl="0" indent="0" algn="r" defTabSz="914400" rtl="1" eaLnBrk="1" fontAlgn="auto" latinLnBrk="0" hangingPunct="1">
                        <a:lnSpc>
                          <a:spcPct val="100000"/>
                        </a:lnSpc>
                        <a:spcBef>
                          <a:spcPts val="0"/>
                        </a:spcBef>
                        <a:spcAft>
                          <a:spcPts val="0"/>
                        </a:spcAft>
                        <a:buClrTx/>
                        <a:buSzTx/>
                        <a:buFont typeface="Arial" pitchFamily="34" charset="0"/>
                        <a:buChar char="•"/>
                        <a:tabLst/>
                        <a:defRPr/>
                      </a:pPr>
                      <a:r>
                        <a:rPr lang="ar-LB" sz="2000" b="0" dirty="0" smtClean="0">
                          <a:solidFill>
                            <a:schemeClr val="tx2">
                              <a:lumMod val="25000"/>
                            </a:schemeClr>
                          </a:solidFill>
                          <a:cs typeface="Arabic Transparent" pitchFamily="2" charset="-78"/>
                        </a:rPr>
                        <a:t>عدم استعمال طريقة النفخ بالفم لتنظيف مخرج أدوات الرش أو لضخّ المبيد</a:t>
                      </a:r>
                    </a:p>
                  </a:txBody>
                  <a:tcPr/>
                </a:tc>
              </a:tr>
              <a:tr h="370840">
                <a:tc>
                  <a:txBody>
                    <a:bodyPr/>
                    <a:lstStyle/>
                    <a:p>
                      <a:pPr marL="0" marR="0" lvl="0" indent="0" algn="r" defTabSz="914400" rtl="1" eaLnBrk="1" fontAlgn="auto" latinLnBrk="0" hangingPunct="1">
                        <a:lnSpc>
                          <a:spcPct val="100000"/>
                        </a:lnSpc>
                        <a:spcBef>
                          <a:spcPts val="0"/>
                        </a:spcBef>
                        <a:spcAft>
                          <a:spcPts val="0"/>
                        </a:spcAft>
                        <a:buClrTx/>
                        <a:buSzTx/>
                        <a:buFont typeface="Arial" pitchFamily="34" charset="0"/>
                        <a:buChar char="•"/>
                        <a:tabLst/>
                        <a:defRPr/>
                      </a:pPr>
                      <a:r>
                        <a:rPr lang="ar-LB" sz="2000" b="0" dirty="0" smtClean="0">
                          <a:solidFill>
                            <a:schemeClr val="tx2">
                              <a:lumMod val="25000"/>
                            </a:schemeClr>
                          </a:solidFill>
                          <a:cs typeface="Arabic Transparent" pitchFamily="2" charset="-78"/>
                        </a:rPr>
                        <a:t>الاغتسال دائماً بعد استعمال المبيدات وقبل الاكل والشرب، التدخين أو استعمال المرحاض</a:t>
                      </a:r>
                    </a:p>
                  </a:txBody>
                  <a:tcPr/>
                </a:tc>
              </a:tr>
              <a:tr h="370840">
                <a:tc>
                  <a:txBody>
                    <a:bodyPr/>
                    <a:lstStyle/>
                    <a:p>
                      <a:pPr marL="0" marR="0" lvl="0" indent="0" algn="r" defTabSz="914400" rtl="1" eaLnBrk="1" fontAlgn="auto" latinLnBrk="0" hangingPunct="1">
                        <a:lnSpc>
                          <a:spcPct val="100000"/>
                        </a:lnSpc>
                        <a:spcBef>
                          <a:spcPts val="0"/>
                        </a:spcBef>
                        <a:spcAft>
                          <a:spcPts val="0"/>
                        </a:spcAft>
                        <a:buClrTx/>
                        <a:buSzTx/>
                        <a:buFont typeface="Arial" pitchFamily="34" charset="0"/>
                        <a:buChar char="•"/>
                        <a:tabLst/>
                        <a:defRPr/>
                      </a:pPr>
                      <a:r>
                        <a:rPr lang="ar-LB" sz="2000" b="0" dirty="0" smtClean="0">
                          <a:solidFill>
                            <a:schemeClr val="tx2">
                              <a:lumMod val="25000"/>
                            </a:schemeClr>
                          </a:solidFill>
                          <a:cs typeface="Arabic Transparent" pitchFamily="2" charset="-78"/>
                        </a:rPr>
                        <a:t>تفادي تلويث المكان أثناء مزج المبيدات الزراعية</a:t>
                      </a:r>
                    </a:p>
                  </a:txBody>
                  <a:tcPr/>
                </a:tc>
              </a:tr>
              <a:tr h="370840">
                <a:tc>
                  <a:txBody>
                    <a:bodyPr/>
                    <a:lstStyle/>
                    <a:p>
                      <a:pPr marL="0" marR="0" lvl="0" indent="0" algn="r" defTabSz="914400" rtl="1" eaLnBrk="1" fontAlgn="auto" latinLnBrk="0" hangingPunct="1">
                        <a:lnSpc>
                          <a:spcPct val="100000"/>
                        </a:lnSpc>
                        <a:spcBef>
                          <a:spcPts val="0"/>
                        </a:spcBef>
                        <a:spcAft>
                          <a:spcPts val="0"/>
                        </a:spcAft>
                        <a:buClrTx/>
                        <a:buSzTx/>
                        <a:buFont typeface="Arial" pitchFamily="34" charset="0"/>
                        <a:buChar char="•"/>
                        <a:tabLst/>
                        <a:defRPr/>
                      </a:pPr>
                      <a:r>
                        <a:rPr lang="ar-LB" sz="2000" b="0" dirty="0" smtClean="0">
                          <a:solidFill>
                            <a:schemeClr val="tx2">
                              <a:lumMod val="25000"/>
                            </a:schemeClr>
                          </a:solidFill>
                          <a:cs typeface="Arabic Transparent" pitchFamily="2" charset="-78"/>
                        </a:rPr>
                        <a:t>تفادي تلويث المكان أثناء مزج المبيدات الزراعية</a:t>
                      </a:r>
                    </a:p>
                  </a:txBody>
                  <a:tcPr/>
                </a:tc>
              </a:tr>
            </a:tbl>
          </a:graphicData>
        </a:graphic>
      </p:graphicFrame>
      <p:pic>
        <p:nvPicPr>
          <p:cNvPr id="5" name="Picture 4" descr="8.jpg"/>
          <p:cNvPicPr>
            <a:picLocks noChangeAspect="1"/>
          </p:cNvPicPr>
          <p:nvPr/>
        </p:nvPicPr>
        <p:blipFill>
          <a:blip r:embed="rId2" cstate="print"/>
          <a:stretch>
            <a:fillRect/>
          </a:stretch>
        </p:blipFill>
        <p:spPr>
          <a:xfrm>
            <a:off x="1524000" y="4267200"/>
            <a:ext cx="6357982" cy="1905000"/>
          </a:xfrm>
          <a:prstGeom prst="rect">
            <a:avLst/>
          </a:prstGeom>
          <a:ln>
            <a:noFill/>
          </a:ln>
          <a:effectLst>
            <a:softEdge rad="112500"/>
          </a:effectLst>
        </p:spPr>
      </p:pic>
      <p:pic>
        <p:nvPicPr>
          <p:cNvPr id="6" name="Picture 5" descr="C:\Documents and Settings\rolla\My Documents\My Pictures\Untitled-1.jpg"/>
          <p:cNvPicPr/>
          <p:nvPr/>
        </p:nvPicPr>
        <p:blipFill>
          <a:blip r:embed="rId3"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7" name="Picture 6" descr="Z:\دائرة جمعية اصدقاء البيئة\2011\Irshif 2011\IN 2011\اصدقاء البيئة.jpg"/>
          <p:cNvPicPr/>
          <p:nvPr/>
        </p:nvPicPr>
        <p:blipFill>
          <a:blip r:embed="rId4"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normAutofit/>
          </a:bodyPr>
          <a:lstStyle/>
          <a:p>
            <a:pPr algn="r" rtl="1"/>
            <a:r>
              <a:rPr lang="ar-LB" sz="4800" b="1" dirty="0" smtClean="0">
                <a:ln w="11430"/>
                <a:solidFill>
                  <a:schemeClr val="accent5">
                    <a:lumMod val="75000"/>
                  </a:schemeClr>
                </a:solidFill>
              </a:rPr>
              <a:t>التعرّض للمبيدات عن طريق الاستنشاق</a:t>
            </a:r>
            <a:endParaRPr lang="en-US" sz="4800" dirty="0">
              <a:solidFill>
                <a:schemeClr val="accent5">
                  <a:lumMod val="75000"/>
                </a:schemeClr>
              </a:solidFill>
            </a:endParaRPr>
          </a:p>
        </p:txBody>
      </p:sp>
      <p:sp>
        <p:nvSpPr>
          <p:cNvPr id="3" name="Content Placeholder 2"/>
          <p:cNvSpPr>
            <a:spLocks noGrp="1"/>
          </p:cNvSpPr>
          <p:nvPr>
            <p:ph idx="1"/>
          </p:nvPr>
        </p:nvSpPr>
        <p:spPr>
          <a:xfrm>
            <a:off x="457200" y="1828800"/>
            <a:ext cx="8229600" cy="4495800"/>
          </a:xfrm>
        </p:spPr>
        <p:txBody>
          <a:bodyPr>
            <a:normAutofit/>
          </a:bodyPr>
          <a:lstStyle/>
          <a:p>
            <a:pPr algn="r" rtl="1">
              <a:lnSpc>
                <a:spcPct val="110000"/>
              </a:lnSpc>
              <a:spcBef>
                <a:spcPts val="0"/>
              </a:spcBef>
              <a:buNone/>
              <a:defRPr/>
            </a:pPr>
            <a:r>
              <a:rPr lang="ar-LB" sz="2800" dirty="0" smtClean="0">
                <a:ln w="50800"/>
                <a:solidFill>
                  <a:schemeClr val="tx2">
                    <a:lumMod val="25000"/>
                  </a:schemeClr>
                </a:solidFill>
                <a:cs typeface="Arabic Transparent" pitchFamily="2" charset="-78"/>
              </a:rPr>
              <a:t>قد تستنشق بعض المبيدات بكميات كافية لكي تحدث أضراراً جسيمة</a:t>
            </a:r>
          </a:p>
          <a:p>
            <a:pPr algn="r" rtl="1">
              <a:lnSpc>
                <a:spcPct val="110000"/>
              </a:lnSpc>
              <a:spcBef>
                <a:spcPts val="0"/>
              </a:spcBef>
              <a:buNone/>
              <a:defRPr/>
            </a:pPr>
            <a:r>
              <a:rPr lang="ar-LB" sz="2800" dirty="0" smtClean="0">
                <a:ln w="50800"/>
                <a:solidFill>
                  <a:schemeClr val="tx2">
                    <a:lumMod val="25000"/>
                  </a:schemeClr>
                </a:solidFill>
                <a:cs typeface="Arabic Transparent" pitchFamily="2" charset="-78"/>
              </a:rPr>
              <a:t>على مستوى الأنف، الحنجرة والرئتين لدرجة امتصاصها من خلال</a:t>
            </a:r>
          </a:p>
          <a:p>
            <a:pPr algn="r" rtl="1">
              <a:lnSpc>
                <a:spcPct val="110000"/>
              </a:lnSpc>
              <a:spcBef>
                <a:spcPts val="0"/>
              </a:spcBef>
              <a:buNone/>
              <a:defRPr/>
            </a:pPr>
            <a:r>
              <a:rPr lang="ar-LB" sz="2800" dirty="0" smtClean="0">
                <a:ln w="50800"/>
                <a:solidFill>
                  <a:schemeClr val="tx2">
                    <a:lumMod val="25000"/>
                  </a:schemeClr>
                </a:solidFill>
                <a:cs typeface="Arabic Transparent" pitchFamily="2" charset="-78"/>
              </a:rPr>
              <a:t>الرئتين إلى الدم.</a:t>
            </a:r>
          </a:p>
          <a:p>
            <a:pPr algn="r" rtl="1">
              <a:lnSpc>
                <a:spcPct val="110000"/>
              </a:lnSpc>
              <a:spcBef>
                <a:spcPts val="0"/>
              </a:spcBef>
              <a:buNone/>
              <a:defRPr/>
            </a:pPr>
            <a:r>
              <a:rPr lang="ar-LB" sz="2800" dirty="0" smtClean="0">
                <a:ln w="50800"/>
                <a:solidFill>
                  <a:schemeClr val="tx2">
                    <a:lumMod val="25000"/>
                  </a:schemeClr>
                </a:solidFill>
                <a:cs typeface="Arabic Transparent" pitchFamily="2" charset="-78"/>
              </a:rPr>
              <a:t>يسبب المبيد الرذاذي الخطر الأكبر كون أجزائه صغيرة الحجم وخفيفة</a:t>
            </a:r>
          </a:p>
          <a:p>
            <a:pPr algn="r" rtl="1">
              <a:lnSpc>
                <a:spcPct val="110000"/>
              </a:lnSpc>
              <a:spcBef>
                <a:spcPts val="0"/>
              </a:spcBef>
              <a:buNone/>
              <a:defRPr/>
            </a:pPr>
            <a:r>
              <a:rPr lang="ar-LB" sz="2800" dirty="0" smtClean="0">
                <a:ln w="50800"/>
                <a:solidFill>
                  <a:schemeClr val="tx2">
                    <a:lumMod val="25000"/>
                  </a:schemeClr>
                </a:solidFill>
                <a:cs typeface="Arabic Transparent" pitchFamily="2" charset="-78"/>
              </a:rPr>
              <a:t>الوزن.</a:t>
            </a:r>
          </a:p>
          <a:p>
            <a:pPr algn="r" rtl="1">
              <a:lnSpc>
                <a:spcPct val="110000"/>
              </a:lnSpc>
              <a:spcBef>
                <a:spcPts val="0"/>
              </a:spcBef>
              <a:buNone/>
              <a:defRPr/>
            </a:pPr>
            <a:r>
              <a:rPr lang="ar-LB" sz="2800" dirty="0" smtClean="0">
                <a:ln w="50800"/>
                <a:solidFill>
                  <a:schemeClr val="tx2">
                    <a:lumMod val="25000"/>
                  </a:schemeClr>
                </a:solidFill>
                <a:cs typeface="Arabic Transparent" pitchFamily="2" charset="-78"/>
              </a:rPr>
              <a:t>يتزايد الخطر الفعلي في الأماكن المغلقة التي تفتقد لحركة الهواء.</a:t>
            </a:r>
          </a:p>
          <a:p>
            <a:pPr algn="r" rtl="1" fontAlgn="auto">
              <a:lnSpc>
                <a:spcPct val="110000"/>
              </a:lnSpc>
              <a:spcBef>
                <a:spcPts val="0"/>
              </a:spcBef>
              <a:spcAft>
                <a:spcPts val="0"/>
              </a:spcAft>
              <a:buNone/>
              <a:defRPr/>
            </a:pPr>
            <a:endParaRPr lang="en-US" sz="2800" dirty="0"/>
          </a:p>
        </p:txBody>
      </p:sp>
      <p:sp>
        <p:nvSpPr>
          <p:cNvPr id="4" name="Oval 3"/>
          <p:cNvSpPr/>
          <p:nvPr/>
        </p:nvSpPr>
        <p:spPr>
          <a:xfrm>
            <a:off x="3124200" y="4953000"/>
            <a:ext cx="2919434" cy="1328734"/>
          </a:xfrm>
          <a:prstGeom prst="ellipse">
            <a:avLst/>
          </a:prstGeom>
        </p:spPr>
        <p:style>
          <a:lnRef idx="1">
            <a:schemeClr val="accent3"/>
          </a:lnRef>
          <a:fillRef idx="3">
            <a:schemeClr val="accent3"/>
          </a:fillRef>
          <a:effectRef idx="2">
            <a:schemeClr val="accent3"/>
          </a:effectRef>
          <a:fontRef idx="minor">
            <a:schemeClr val="lt1"/>
          </a:fontRef>
        </p:style>
        <p:txBody>
          <a:bodyPr rtlCol="1" anchor="ctr"/>
          <a:lstStyle/>
          <a:p>
            <a:pPr algn="ctr">
              <a:defRPr/>
            </a:pPr>
            <a:r>
              <a:rPr lang="ar-LB" b="1" dirty="0">
                <a:solidFill>
                  <a:schemeClr val="tx2">
                    <a:lumMod val="25000"/>
                  </a:schemeClr>
                </a:solidFill>
                <a:cs typeface="Arabic Transparent" pitchFamily="2" charset="-78"/>
              </a:rPr>
              <a:t>يستحسن الرش عندما تكون درجة الحرارة دون 30°م</a:t>
            </a:r>
          </a:p>
        </p:txBody>
      </p:sp>
      <p:pic>
        <p:nvPicPr>
          <p:cNvPr id="5" name="Picture 4"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6" name="Picture 5"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noAutofit/>
          </a:bodyPr>
          <a:lstStyle/>
          <a:p>
            <a:pPr algn="r" rtl="1"/>
            <a:r>
              <a:rPr lang="ar-LB" sz="4400" b="1" dirty="0" smtClean="0">
                <a:ln w="50800"/>
                <a:solidFill>
                  <a:schemeClr val="accent5">
                    <a:lumMod val="75000"/>
                  </a:schemeClr>
                </a:solidFill>
              </a:rPr>
              <a:t>تدابير الوقاية من التعرض للمبيد عن طريق الاستنشاق</a:t>
            </a:r>
            <a:endParaRPr lang="en-US" sz="4000" b="1" dirty="0">
              <a:solidFill>
                <a:schemeClr val="accent5">
                  <a:lumMod val="75000"/>
                </a:schemeClr>
              </a:solidFill>
            </a:endParaRPr>
          </a:p>
        </p:txBody>
      </p:sp>
      <p:graphicFrame>
        <p:nvGraphicFramePr>
          <p:cNvPr id="4" name="Content Placeholder 3"/>
          <p:cNvGraphicFramePr>
            <a:graphicFrameLocks noGrp="1"/>
          </p:cNvGraphicFramePr>
          <p:nvPr>
            <p:ph idx="1"/>
          </p:nvPr>
        </p:nvGraphicFramePr>
        <p:xfrm>
          <a:off x="457200" y="1935163"/>
          <a:ext cx="8229600" cy="2804160"/>
        </p:xfrm>
        <a:graphic>
          <a:graphicData uri="http://schemas.openxmlformats.org/drawingml/2006/table">
            <a:tbl>
              <a:tblPr firstRow="1" bandRow="1">
                <a:tableStyleId>{68D230F3-CF80-4859-8CE7-A43EE81993B5}</a:tableStyleId>
              </a:tblPr>
              <a:tblGrid>
                <a:gridCol w="8229600"/>
              </a:tblGrid>
              <a:tr h="37084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2000" b="0" dirty="0" smtClean="0">
                          <a:solidFill>
                            <a:schemeClr val="tx2">
                              <a:lumMod val="25000"/>
                            </a:schemeClr>
                          </a:solidFill>
                          <a:cs typeface="Arabic Transparent" pitchFamily="2" charset="-78"/>
                        </a:rPr>
                        <a:t>وضع قناع للأنف والفم (كمامة)</a:t>
                      </a:r>
                    </a:p>
                    <a:p>
                      <a:pPr algn="r" rtl="1"/>
                      <a:endParaRPr lang="en-US" sz="2000" b="0" dirty="0">
                        <a:solidFill>
                          <a:schemeClr val="tx2">
                            <a:lumMod val="25000"/>
                          </a:schemeClr>
                        </a:solidFill>
                      </a:endParaRPr>
                    </a:p>
                  </a:txBody>
                  <a:tcPr/>
                </a:tc>
              </a:tr>
              <a:tr h="37084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2000" b="0" dirty="0" smtClean="0">
                          <a:solidFill>
                            <a:schemeClr val="tx2">
                              <a:lumMod val="25000"/>
                            </a:schemeClr>
                          </a:solidFill>
                          <a:cs typeface="Arabic Transparent" pitchFamily="2" charset="-78"/>
                        </a:rPr>
                        <a:t>عدم دخول الحقل قبل انقضاء فترة الامان المذكورة على الملصق الزراعي الارشادي</a:t>
                      </a:r>
                    </a:p>
                    <a:p>
                      <a:pPr algn="r" rtl="1"/>
                      <a:endParaRPr lang="en-US" sz="2000" b="0" dirty="0">
                        <a:solidFill>
                          <a:schemeClr val="tx2">
                            <a:lumMod val="25000"/>
                          </a:schemeClr>
                        </a:solidFill>
                      </a:endParaRPr>
                    </a:p>
                  </a:txBody>
                  <a:tcPr/>
                </a:tc>
              </a:tr>
              <a:tr h="37084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2000" b="0" dirty="0" smtClean="0">
                          <a:solidFill>
                            <a:schemeClr val="tx2">
                              <a:lumMod val="25000"/>
                            </a:schemeClr>
                          </a:solidFill>
                          <a:cs typeface="Arabic Transparent" pitchFamily="2" charset="-78"/>
                        </a:rPr>
                        <a:t>تهوئة البيوت البلاستيكية قبل دخولها</a:t>
                      </a:r>
                    </a:p>
                    <a:p>
                      <a:pPr algn="r" rtl="1"/>
                      <a:endParaRPr lang="en-US" sz="2000" b="0" dirty="0">
                        <a:solidFill>
                          <a:schemeClr val="tx2">
                            <a:lumMod val="25000"/>
                          </a:schemeClr>
                        </a:solidFill>
                      </a:endParaRPr>
                    </a:p>
                  </a:txBody>
                  <a:tcPr/>
                </a:tc>
              </a:tr>
              <a:tr h="37084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2000" b="0" dirty="0" smtClean="0">
                          <a:solidFill>
                            <a:schemeClr val="tx2">
                              <a:lumMod val="25000"/>
                            </a:schemeClr>
                          </a:solidFill>
                          <a:cs typeface="Arabic Transparent" pitchFamily="2" charset="-78"/>
                        </a:rPr>
                        <a:t>عدم الرش عندما تكون درجة الحرارة فوق 30°م</a:t>
                      </a:r>
                    </a:p>
                    <a:p>
                      <a:pPr algn="r" rtl="1"/>
                      <a:endParaRPr lang="en-US" sz="2000" b="0" dirty="0">
                        <a:solidFill>
                          <a:schemeClr val="tx2">
                            <a:lumMod val="25000"/>
                          </a:schemeClr>
                        </a:solidFill>
                      </a:endParaRPr>
                    </a:p>
                  </a:txBody>
                  <a:tcPr/>
                </a:tc>
              </a:tr>
            </a:tbl>
          </a:graphicData>
        </a:graphic>
      </p:graphicFrame>
      <p:pic>
        <p:nvPicPr>
          <p:cNvPr id="5" name="Picture 4"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6" name="Picture 5"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066800"/>
          </a:xfrm>
        </p:spPr>
        <p:txBody>
          <a:bodyPr>
            <a:noAutofit/>
          </a:bodyPr>
          <a:lstStyle/>
          <a:p>
            <a:pPr algn="ctr" rtl="1"/>
            <a:r>
              <a:rPr lang="ar-LB" sz="3200" b="1" dirty="0" smtClean="0">
                <a:ln w="50800"/>
                <a:solidFill>
                  <a:schemeClr val="accent5">
                    <a:lumMod val="75000"/>
                  </a:schemeClr>
                </a:solidFill>
              </a:rPr>
              <a:t>الخطوات الواجب اتباعها للتخفيف من مخاطر التسمم بمتبقيات المبيدات في المحاصيل الزراعية </a:t>
            </a:r>
            <a:endParaRPr lang="en-US" sz="2800" dirty="0">
              <a:solidFill>
                <a:schemeClr val="accent5">
                  <a:lumMod val="75000"/>
                </a:schemeClr>
              </a:solidFill>
            </a:endParaRPr>
          </a:p>
        </p:txBody>
      </p:sp>
      <p:sp>
        <p:nvSpPr>
          <p:cNvPr id="3" name="Content Placeholder 2"/>
          <p:cNvSpPr>
            <a:spLocks noGrp="1"/>
          </p:cNvSpPr>
          <p:nvPr>
            <p:ph idx="1"/>
          </p:nvPr>
        </p:nvSpPr>
        <p:spPr>
          <a:xfrm>
            <a:off x="457200" y="2057400"/>
            <a:ext cx="8229600" cy="4114800"/>
          </a:xfrm>
        </p:spPr>
        <p:txBody>
          <a:bodyPr>
            <a:normAutofit fontScale="92500"/>
          </a:bodyPr>
          <a:lstStyle/>
          <a:p>
            <a:pPr lvl="0" algn="r" rtl="1"/>
            <a:r>
              <a:rPr lang="ar-LB" sz="3200" dirty="0" smtClean="0">
                <a:solidFill>
                  <a:schemeClr val="tx2">
                    <a:lumMod val="25000"/>
                  </a:schemeClr>
                </a:solidFill>
              </a:rPr>
              <a:t>شراء محاصيل لم تتعرض لاستعمال مكثّف للمبيدات الزراعية، إذ انها تحتوي على كميات أقل من متبقيات المبيدات، إذا كانت مرتفعة الثمن، لا بدّ من تأمين الكمية اللازمة للأطفال</a:t>
            </a:r>
          </a:p>
          <a:p>
            <a:pPr lvl="0" algn="r" rtl="1"/>
            <a:r>
              <a:rPr lang="ar-LB" sz="2800" dirty="0" smtClean="0">
                <a:solidFill>
                  <a:schemeClr val="tx2">
                    <a:lumMod val="25000"/>
                  </a:schemeClr>
                </a:solidFill>
              </a:rPr>
              <a:t>شراء المحاصيل في مواسمها. إنّ المبيدات المستوردة قد تأتي من بلدان غير خاضعة لقوانين تؤمن حماية المستهلك من متبقيات المبيدات. كذلك إن المبيدات المستوردة من مكان بعيد قد تكون معالجة بمبيدات ما بعد القطاف</a:t>
            </a:r>
          </a:p>
          <a:p>
            <a:pPr algn="r" rtl="1"/>
            <a:r>
              <a:rPr lang="ar-LB" sz="2800" dirty="0" smtClean="0">
                <a:solidFill>
                  <a:schemeClr val="tx2">
                    <a:lumMod val="25000"/>
                  </a:schemeClr>
                </a:solidFill>
              </a:rPr>
              <a:t>إنّ معدل المبيدات المتواجدة على تفاحة بعد غسلها، في زراعة استعملت فيها المبيدات الزراعية بكثافة هو 4، ولكن من الممكن أن يصل إلى 10.</a:t>
            </a:r>
          </a:p>
        </p:txBody>
      </p:sp>
      <p:pic>
        <p:nvPicPr>
          <p:cNvPr id="4" name="Picture 3"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15112"/>
          </a:xfrm>
        </p:spPr>
        <p:txBody>
          <a:bodyPr>
            <a:normAutofit fontScale="90000"/>
          </a:bodyPr>
          <a:lstStyle/>
          <a:p>
            <a:pPr algn="r" rtl="1"/>
            <a:r>
              <a:rPr lang="en-US" dirty="0" smtClean="0"/>
              <a:t> </a:t>
            </a:r>
            <a:endParaRPr lang="en-US" dirty="0"/>
          </a:p>
        </p:txBody>
      </p:sp>
      <p:sp>
        <p:nvSpPr>
          <p:cNvPr id="3" name="Content Placeholder 2"/>
          <p:cNvSpPr>
            <a:spLocks noGrp="1"/>
          </p:cNvSpPr>
          <p:nvPr>
            <p:ph idx="1"/>
          </p:nvPr>
        </p:nvSpPr>
        <p:spPr>
          <a:xfrm>
            <a:off x="457200" y="914400"/>
            <a:ext cx="8229600" cy="5410200"/>
          </a:xfrm>
        </p:spPr>
        <p:txBody>
          <a:bodyPr/>
          <a:lstStyle/>
          <a:p>
            <a:pPr lvl="0" algn="justLow" rtl="1">
              <a:buNone/>
            </a:pPr>
            <a:r>
              <a:rPr lang="ar-SA" b="1" i="1" dirty="0" smtClean="0">
                <a:solidFill>
                  <a:schemeClr val="accent5">
                    <a:lumMod val="75000"/>
                  </a:schemeClr>
                </a:solidFill>
                <a:cs typeface="A- Amir 1" pitchFamily="2" charset="-78"/>
              </a:rPr>
              <a:t>وتصنف</a:t>
            </a:r>
            <a:r>
              <a:rPr lang="ar-LB" b="1" i="1" dirty="0" smtClean="0">
                <a:solidFill>
                  <a:schemeClr val="accent5">
                    <a:lumMod val="75000"/>
                  </a:schemeClr>
                </a:solidFill>
                <a:cs typeface="A- Amir 1" pitchFamily="2" charset="-78"/>
              </a:rPr>
              <a:t> المبيدات</a:t>
            </a:r>
            <a:r>
              <a:rPr lang="ar-SA" b="1" i="1" dirty="0" smtClean="0">
                <a:solidFill>
                  <a:schemeClr val="accent5">
                    <a:lumMod val="75000"/>
                  </a:schemeClr>
                </a:solidFill>
                <a:cs typeface="A- Amir 1" pitchFamily="2" charset="-78"/>
              </a:rPr>
              <a:t> حسب تركيبها الصناعي العضوي الى</a:t>
            </a:r>
            <a:r>
              <a:rPr lang="en-US" b="1" i="1" dirty="0" smtClean="0">
                <a:solidFill>
                  <a:schemeClr val="accent5">
                    <a:lumMod val="75000"/>
                  </a:schemeClr>
                </a:solidFill>
                <a:cs typeface="A- Amir 1" pitchFamily="2" charset="-78"/>
              </a:rPr>
              <a:t>:</a:t>
            </a:r>
            <a:endParaRPr lang="en-US" dirty="0" smtClean="0">
              <a:solidFill>
                <a:schemeClr val="accent5">
                  <a:lumMod val="75000"/>
                </a:schemeClr>
              </a:solidFill>
              <a:cs typeface="A- Amir 1" pitchFamily="2" charset="-78"/>
            </a:endParaRPr>
          </a:p>
          <a:p>
            <a:pPr lvl="0" algn="justLow" rtl="1"/>
            <a:r>
              <a:rPr lang="ar-SA" dirty="0" smtClean="0">
                <a:solidFill>
                  <a:schemeClr val="tx2">
                    <a:lumMod val="25000"/>
                  </a:schemeClr>
                </a:solidFill>
                <a:cs typeface="A- Amir 1" pitchFamily="2" charset="-78"/>
              </a:rPr>
              <a:t>مركبات الهيدروكربونات المكلورة</a:t>
            </a:r>
            <a:endParaRPr lang="en-US" dirty="0" smtClean="0">
              <a:solidFill>
                <a:schemeClr val="tx2">
                  <a:lumMod val="25000"/>
                </a:schemeClr>
              </a:solidFill>
              <a:cs typeface="A- Amir 1" pitchFamily="2" charset="-78"/>
            </a:endParaRPr>
          </a:p>
          <a:p>
            <a:pPr lvl="0" algn="justLow" rtl="1"/>
            <a:r>
              <a:rPr lang="en-US" dirty="0" smtClean="0">
                <a:solidFill>
                  <a:schemeClr val="tx2">
                    <a:lumMod val="25000"/>
                  </a:schemeClr>
                </a:solidFill>
                <a:cs typeface="A- Amir 1" pitchFamily="2" charset="-78"/>
              </a:rPr>
              <a:t> </a:t>
            </a:r>
            <a:r>
              <a:rPr lang="ar-SA" dirty="0" smtClean="0">
                <a:solidFill>
                  <a:schemeClr val="tx2">
                    <a:lumMod val="25000"/>
                  </a:schemeClr>
                </a:solidFill>
                <a:cs typeface="A- Amir 1" pitchFamily="2" charset="-78"/>
              </a:rPr>
              <a:t>المركبات الفسفورية العضوية</a:t>
            </a:r>
            <a:endParaRPr lang="en-US" dirty="0" smtClean="0">
              <a:solidFill>
                <a:schemeClr val="tx2">
                  <a:lumMod val="25000"/>
                </a:schemeClr>
              </a:solidFill>
              <a:cs typeface="A- Amir 1" pitchFamily="2" charset="-78"/>
            </a:endParaRPr>
          </a:p>
          <a:p>
            <a:pPr lvl="0" algn="justLow" rtl="1"/>
            <a:r>
              <a:rPr lang="en-US" dirty="0" smtClean="0">
                <a:solidFill>
                  <a:schemeClr val="tx2">
                    <a:lumMod val="25000"/>
                  </a:schemeClr>
                </a:solidFill>
                <a:cs typeface="A- Amir 1" pitchFamily="2" charset="-78"/>
              </a:rPr>
              <a:t> </a:t>
            </a:r>
            <a:r>
              <a:rPr lang="ar-SA" dirty="0" smtClean="0">
                <a:solidFill>
                  <a:schemeClr val="tx2">
                    <a:lumMod val="25000"/>
                  </a:schemeClr>
                </a:solidFill>
                <a:cs typeface="A- Amir 1" pitchFamily="2" charset="-78"/>
              </a:rPr>
              <a:t>الكاربامات</a:t>
            </a:r>
            <a:endParaRPr lang="en-US" dirty="0" smtClean="0">
              <a:solidFill>
                <a:schemeClr val="tx2">
                  <a:lumMod val="25000"/>
                </a:schemeClr>
              </a:solidFill>
              <a:cs typeface="A- Amir 1" pitchFamily="2" charset="-78"/>
            </a:endParaRPr>
          </a:p>
          <a:p>
            <a:pPr lvl="0" algn="justLow" rtl="1"/>
            <a:r>
              <a:rPr lang="en-US" dirty="0" smtClean="0">
                <a:solidFill>
                  <a:schemeClr val="tx2">
                    <a:lumMod val="25000"/>
                  </a:schemeClr>
                </a:solidFill>
                <a:cs typeface="A- Amir 1" pitchFamily="2" charset="-78"/>
              </a:rPr>
              <a:t> </a:t>
            </a:r>
            <a:r>
              <a:rPr lang="ar-SA" dirty="0" smtClean="0">
                <a:solidFill>
                  <a:schemeClr val="tx2">
                    <a:lumMod val="25000"/>
                  </a:schemeClr>
                </a:solidFill>
                <a:cs typeface="A- Amir 1" pitchFamily="2" charset="-78"/>
              </a:rPr>
              <a:t>حموض الكلوروفينوكسي</a:t>
            </a:r>
            <a:endParaRPr lang="en-US" dirty="0" smtClean="0">
              <a:solidFill>
                <a:schemeClr val="tx2">
                  <a:lumMod val="25000"/>
                </a:schemeClr>
              </a:solidFill>
              <a:cs typeface="A- Amir 1" pitchFamily="2" charset="-78"/>
            </a:endParaRPr>
          </a:p>
          <a:p>
            <a:pPr algn="justLow" rtl="1">
              <a:buNone/>
            </a:pPr>
            <a:endParaRPr lang="en-US" dirty="0">
              <a:cs typeface="A- Amir 1" pitchFamily="2" charset="-78"/>
            </a:endParaRPr>
          </a:p>
        </p:txBody>
      </p:sp>
      <p:graphicFrame>
        <p:nvGraphicFramePr>
          <p:cNvPr id="4" name="Table 3"/>
          <p:cNvGraphicFramePr>
            <a:graphicFrameLocks noGrp="1"/>
          </p:cNvGraphicFramePr>
          <p:nvPr/>
        </p:nvGraphicFramePr>
        <p:xfrm>
          <a:off x="685800" y="4572000"/>
          <a:ext cx="8001000" cy="1158240"/>
        </p:xfrm>
        <a:graphic>
          <a:graphicData uri="http://schemas.openxmlformats.org/drawingml/2006/table">
            <a:tbl>
              <a:tblPr firstRow="1" bandRow="1">
                <a:tableStyleId>{68D230F3-CF80-4859-8CE7-A43EE81993B5}</a:tableStyleId>
              </a:tblPr>
              <a:tblGrid>
                <a:gridCol w="8001000"/>
              </a:tblGrid>
              <a:tr h="990600">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kumimoji="0" lang="en-US" sz="2800" b="0" kern="1200" dirty="0" smtClean="0">
                          <a:solidFill>
                            <a:srgbClr val="FF6600"/>
                          </a:solidFill>
                          <a:effectLst/>
                          <a:cs typeface="A- Amir 1" pitchFamily="2" charset="-78"/>
                        </a:rPr>
                        <a:t>30</a:t>
                      </a:r>
                      <a:r>
                        <a:rPr kumimoji="0" lang="ar-SA" sz="2800" b="0" kern="1200" dirty="0" smtClean="0">
                          <a:solidFill>
                            <a:srgbClr val="FF6600"/>
                          </a:solidFill>
                          <a:effectLst/>
                          <a:cs typeface="A- Amir 1" pitchFamily="2" charset="-78"/>
                        </a:rPr>
                        <a:t>% </a:t>
                      </a:r>
                      <a:r>
                        <a:rPr kumimoji="0" lang="ar-SA" sz="2400" b="0" kern="1200" dirty="0" smtClean="0">
                          <a:solidFill>
                            <a:srgbClr val="FF6600"/>
                          </a:solidFill>
                          <a:effectLst/>
                          <a:cs typeface="A- Amir 1" pitchFamily="2" charset="-78"/>
                        </a:rPr>
                        <a:t>من مبيدات الآفات التي يجري تسويقها في البلاد النامية سنويا تشكل خطرا على الإنسان والبيئة حيث أنها تخالف معايير النوعية المعتمدة دوليا</a:t>
                      </a:r>
                      <a:endParaRPr kumimoji="0" lang="en-US" sz="2400" b="0" kern="1200" dirty="0" smtClean="0">
                        <a:solidFill>
                          <a:srgbClr val="FF6600"/>
                        </a:solidFill>
                        <a:effectLst/>
                        <a:cs typeface="A- Amir 1" pitchFamily="2" charset="-78"/>
                      </a:endParaRPr>
                    </a:p>
                    <a:p>
                      <a:endParaRPr lang="en-US" dirty="0">
                        <a:solidFill>
                          <a:srgbClr val="FF6600"/>
                        </a:solidFill>
                        <a:cs typeface="A- Amir 1" pitchFamily="2" charset="-78"/>
                      </a:endParaRPr>
                    </a:p>
                  </a:txBody>
                  <a:tcPr/>
                </a:tc>
              </a:tr>
            </a:tbl>
          </a:graphicData>
        </a:graphic>
      </p:graphicFrame>
      <p:pic>
        <p:nvPicPr>
          <p:cNvPr id="5" name="Picture 4"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6" name="Picture 5"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normAutofit/>
          </a:bodyPr>
          <a:lstStyle/>
          <a:p>
            <a:pPr algn="ctr" rtl="1"/>
            <a:r>
              <a:rPr lang="ar-LB" sz="4800" b="1" dirty="0" smtClean="0">
                <a:ln w="11430"/>
                <a:solidFill>
                  <a:schemeClr val="accent5">
                    <a:lumMod val="75000"/>
                  </a:schemeClr>
                </a:solidFill>
              </a:rPr>
              <a:t>ملصق عبوة المبيد الزراعي</a:t>
            </a:r>
            <a:endParaRPr lang="en-US" sz="4800" dirty="0">
              <a:solidFill>
                <a:schemeClr val="accent5">
                  <a:lumMod val="75000"/>
                </a:schemeClr>
              </a:solidFill>
            </a:endParaRPr>
          </a:p>
        </p:txBody>
      </p:sp>
      <p:sp>
        <p:nvSpPr>
          <p:cNvPr id="3" name="Content Placeholder 2"/>
          <p:cNvSpPr>
            <a:spLocks noGrp="1"/>
          </p:cNvSpPr>
          <p:nvPr>
            <p:ph idx="1"/>
          </p:nvPr>
        </p:nvSpPr>
        <p:spPr>
          <a:xfrm>
            <a:off x="457200" y="1752600"/>
            <a:ext cx="8229600" cy="4572000"/>
          </a:xfrm>
        </p:spPr>
        <p:txBody>
          <a:bodyPr>
            <a:normAutofit fontScale="92500" lnSpcReduction="20000"/>
          </a:bodyPr>
          <a:lstStyle/>
          <a:p>
            <a:pPr algn="r" rtl="1" fontAlgn="auto">
              <a:lnSpc>
                <a:spcPct val="110000"/>
              </a:lnSpc>
              <a:spcBef>
                <a:spcPts val="0"/>
              </a:spcBef>
              <a:spcAft>
                <a:spcPts val="0"/>
              </a:spcAft>
              <a:buFont typeface="Wingdings" pitchFamily="2" charset="2"/>
              <a:buChar char="ü"/>
              <a:defRPr/>
            </a:pPr>
            <a:r>
              <a:rPr lang="ar-LB" dirty="0" smtClean="0">
                <a:ln w="50800"/>
                <a:solidFill>
                  <a:schemeClr val="tx2">
                    <a:lumMod val="25000"/>
                  </a:schemeClr>
                </a:solidFill>
                <a:cs typeface="Arabic Transparent" pitchFamily="2" charset="-78"/>
              </a:rPr>
              <a:t> الاسم التجاري</a:t>
            </a:r>
          </a:p>
          <a:p>
            <a:pPr algn="r" rtl="1" fontAlgn="auto">
              <a:lnSpc>
                <a:spcPct val="110000"/>
              </a:lnSpc>
              <a:spcBef>
                <a:spcPts val="0"/>
              </a:spcBef>
              <a:spcAft>
                <a:spcPts val="0"/>
              </a:spcAft>
              <a:buFont typeface="Wingdings" pitchFamily="2" charset="2"/>
              <a:buChar char="ü"/>
              <a:defRPr/>
            </a:pPr>
            <a:r>
              <a:rPr lang="ar-LB" dirty="0" smtClean="0">
                <a:ln w="50800"/>
                <a:solidFill>
                  <a:schemeClr val="tx2">
                    <a:lumMod val="25000"/>
                  </a:schemeClr>
                </a:solidFill>
                <a:cs typeface="Arabic Transparent" pitchFamily="2" charset="-78"/>
              </a:rPr>
              <a:t> وجهة استعمال المبيد</a:t>
            </a:r>
          </a:p>
          <a:p>
            <a:pPr algn="r" rtl="1" fontAlgn="auto">
              <a:lnSpc>
                <a:spcPct val="110000"/>
              </a:lnSpc>
              <a:spcBef>
                <a:spcPts val="0"/>
              </a:spcBef>
              <a:spcAft>
                <a:spcPts val="0"/>
              </a:spcAft>
              <a:buFont typeface="Wingdings" pitchFamily="2" charset="2"/>
              <a:buChar char="ü"/>
              <a:defRPr/>
            </a:pPr>
            <a:r>
              <a:rPr lang="ar-LB" dirty="0" smtClean="0">
                <a:ln w="50800"/>
                <a:solidFill>
                  <a:schemeClr val="tx2">
                    <a:lumMod val="25000"/>
                  </a:schemeClr>
                </a:solidFill>
                <a:cs typeface="Arabic Transparent" pitchFamily="2" charset="-78"/>
              </a:rPr>
              <a:t> اسم المادة الفعالة وتركيزها</a:t>
            </a:r>
          </a:p>
          <a:p>
            <a:pPr algn="r" rtl="1" fontAlgn="auto">
              <a:lnSpc>
                <a:spcPct val="110000"/>
              </a:lnSpc>
              <a:spcBef>
                <a:spcPts val="0"/>
              </a:spcBef>
              <a:spcAft>
                <a:spcPts val="0"/>
              </a:spcAft>
              <a:buFont typeface="Wingdings" pitchFamily="2" charset="2"/>
              <a:buChar char="ü"/>
              <a:defRPr/>
            </a:pPr>
            <a:r>
              <a:rPr lang="ar-LB" dirty="0" smtClean="0">
                <a:ln w="50800"/>
                <a:solidFill>
                  <a:schemeClr val="tx2">
                    <a:lumMod val="25000"/>
                  </a:schemeClr>
                </a:solidFill>
                <a:cs typeface="Arabic Transparent" pitchFamily="2" charset="-78"/>
              </a:rPr>
              <a:t> كمية المادة الفعالة</a:t>
            </a:r>
          </a:p>
          <a:p>
            <a:pPr algn="r" rtl="1" fontAlgn="auto">
              <a:lnSpc>
                <a:spcPct val="110000"/>
              </a:lnSpc>
              <a:spcBef>
                <a:spcPts val="0"/>
              </a:spcBef>
              <a:spcAft>
                <a:spcPts val="0"/>
              </a:spcAft>
              <a:buFont typeface="Wingdings" pitchFamily="2" charset="2"/>
              <a:buChar char="ü"/>
              <a:defRPr/>
            </a:pPr>
            <a:r>
              <a:rPr lang="ar-LB" dirty="0" smtClean="0">
                <a:ln w="50800"/>
                <a:solidFill>
                  <a:schemeClr val="tx2">
                    <a:lumMod val="25000"/>
                  </a:schemeClr>
                </a:solidFill>
                <a:cs typeface="Arabic Transparent" pitchFamily="2" charset="-78"/>
              </a:rPr>
              <a:t> نوع التركيبة (سائلة، حبيبات...)</a:t>
            </a:r>
          </a:p>
          <a:p>
            <a:pPr algn="r" rtl="1" fontAlgn="auto">
              <a:lnSpc>
                <a:spcPct val="110000"/>
              </a:lnSpc>
              <a:spcBef>
                <a:spcPts val="0"/>
              </a:spcBef>
              <a:spcAft>
                <a:spcPts val="0"/>
              </a:spcAft>
              <a:buFont typeface="Wingdings" pitchFamily="2" charset="2"/>
              <a:buChar char="ü"/>
              <a:defRPr/>
            </a:pPr>
            <a:r>
              <a:rPr lang="ar-LB" dirty="0" smtClean="0">
                <a:ln w="50800"/>
                <a:solidFill>
                  <a:schemeClr val="tx2">
                    <a:lumMod val="25000"/>
                  </a:schemeClr>
                </a:solidFill>
                <a:cs typeface="Arabic Transparent" pitchFamily="2" charset="-78"/>
              </a:rPr>
              <a:t> أشكال التحذير</a:t>
            </a:r>
          </a:p>
          <a:p>
            <a:pPr algn="r" rtl="1" fontAlgn="auto">
              <a:lnSpc>
                <a:spcPct val="110000"/>
              </a:lnSpc>
              <a:spcBef>
                <a:spcPts val="0"/>
              </a:spcBef>
              <a:spcAft>
                <a:spcPts val="0"/>
              </a:spcAft>
              <a:buFont typeface="Wingdings" pitchFamily="2" charset="2"/>
              <a:buChar char="ü"/>
              <a:defRPr/>
            </a:pPr>
            <a:r>
              <a:rPr lang="ar-LB" dirty="0" smtClean="0">
                <a:ln w="50800"/>
                <a:solidFill>
                  <a:schemeClr val="tx2">
                    <a:lumMod val="25000"/>
                  </a:schemeClr>
                </a:solidFill>
                <a:cs typeface="Arabic Transparent" pitchFamily="2" charset="-78"/>
              </a:rPr>
              <a:t> تاريخ الصلاحية</a:t>
            </a:r>
          </a:p>
          <a:p>
            <a:pPr algn="r" rtl="1" fontAlgn="auto">
              <a:lnSpc>
                <a:spcPct val="110000"/>
              </a:lnSpc>
              <a:spcBef>
                <a:spcPts val="0"/>
              </a:spcBef>
              <a:spcAft>
                <a:spcPts val="0"/>
              </a:spcAft>
              <a:buFont typeface="Wingdings" pitchFamily="2" charset="2"/>
              <a:buChar char="ü"/>
              <a:defRPr/>
            </a:pPr>
            <a:r>
              <a:rPr lang="ar-LB" dirty="0" smtClean="0">
                <a:ln w="50800"/>
                <a:solidFill>
                  <a:schemeClr val="tx2">
                    <a:lumMod val="25000"/>
                  </a:schemeClr>
                </a:solidFill>
                <a:cs typeface="Arabic Transparent" pitchFamily="2" charset="-78"/>
              </a:rPr>
              <a:t> الوزن</a:t>
            </a:r>
          </a:p>
          <a:p>
            <a:pPr algn="r" rtl="1" fontAlgn="auto">
              <a:lnSpc>
                <a:spcPct val="110000"/>
              </a:lnSpc>
              <a:spcBef>
                <a:spcPts val="0"/>
              </a:spcBef>
              <a:spcAft>
                <a:spcPts val="0"/>
              </a:spcAft>
              <a:buFont typeface="Wingdings" pitchFamily="2" charset="2"/>
              <a:buChar char="ü"/>
              <a:defRPr/>
            </a:pPr>
            <a:r>
              <a:rPr lang="ar-LB" dirty="0" smtClean="0">
                <a:ln w="50800"/>
                <a:solidFill>
                  <a:schemeClr val="tx2">
                    <a:lumMod val="25000"/>
                  </a:schemeClr>
                </a:solidFill>
                <a:cs typeface="Arabic Transparent" pitchFamily="2" charset="-78"/>
              </a:rPr>
              <a:t> ارشادات الاستعمال</a:t>
            </a:r>
          </a:p>
          <a:p>
            <a:pPr algn="r" rtl="1" fontAlgn="auto">
              <a:lnSpc>
                <a:spcPct val="110000"/>
              </a:lnSpc>
              <a:spcBef>
                <a:spcPts val="0"/>
              </a:spcBef>
              <a:spcAft>
                <a:spcPts val="0"/>
              </a:spcAft>
              <a:buFont typeface="Wingdings" pitchFamily="2" charset="2"/>
              <a:buChar char="ü"/>
              <a:defRPr/>
            </a:pPr>
            <a:r>
              <a:rPr lang="ar-LB" dirty="0" smtClean="0">
                <a:ln w="50800"/>
                <a:solidFill>
                  <a:schemeClr val="tx2">
                    <a:lumMod val="25000"/>
                  </a:schemeClr>
                </a:solidFill>
                <a:cs typeface="Arabic Transparent" pitchFamily="2" charset="-78"/>
              </a:rPr>
              <a:t> الاحتياطات </a:t>
            </a:r>
          </a:p>
          <a:p>
            <a:pPr algn="r" rtl="1" fontAlgn="auto">
              <a:lnSpc>
                <a:spcPct val="110000"/>
              </a:lnSpc>
              <a:spcBef>
                <a:spcPts val="0"/>
              </a:spcBef>
              <a:spcAft>
                <a:spcPts val="0"/>
              </a:spcAft>
              <a:buFont typeface="Wingdings" pitchFamily="2" charset="2"/>
              <a:buChar char="ü"/>
              <a:defRPr/>
            </a:pPr>
            <a:r>
              <a:rPr lang="ar-LB" dirty="0" smtClean="0">
                <a:ln w="50800"/>
                <a:solidFill>
                  <a:schemeClr val="tx2">
                    <a:lumMod val="25000"/>
                  </a:schemeClr>
                </a:solidFill>
                <a:cs typeface="Arabic Transparent" pitchFamily="2" charset="-78"/>
              </a:rPr>
              <a:t> المواد التي لا يجب مزجها مع المبيد</a:t>
            </a:r>
          </a:p>
          <a:p>
            <a:pPr algn="r" rtl="1" fontAlgn="auto">
              <a:lnSpc>
                <a:spcPct val="110000"/>
              </a:lnSpc>
              <a:spcBef>
                <a:spcPts val="0"/>
              </a:spcBef>
              <a:spcAft>
                <a:spcPts val="0"/>
              </a:spcAft>
              <a:buFont typeface="Wingdings" pitchFamily="2" charset="2"/>
              <a:buChar char="ü"/>
              <a:defRPr/>
            </a:pPr>
            <a:r>
              <a:rPr lang="ar-LB" dirty="0" smtClean="0">
                <a:ln w="50800"/>
                <a:solidFill>
                  <a:schemeClr val="tx2">
                    <a:lumMod val="25000"/>
                  </a:schemeClr>
                </a:solidFill>
                <a:cs typeface="Arabic Transparent" pitchFamily="2" charset="-78"/>
              </a:rPr>
              <a:t> ارشادات اولية في حال حدوث تسمم</a:t>
            </a:r>
          </a:p>
          <a:p>
            <a:pPr algn="r" rtl="1" fontAlgn="auto">
              <a:lnSpc>
                <a:spcPct val="110000"/>
              </a:lnSpc>
              <a:spcBef>
                <a:spcPts val="0"/>
              </a:spcBef>
              <a:spcAft>
                <a:spcPts val="0"/>
              </a:spcAft>
              <a:buFont typeface="Wingdings" pitchFamily="2" charset="2"/>
              <a:buChar char="ü"/>
              <a:defRPr/>
            </a:pPr>
            <a:r>
              <a:rPr lang="ar-LB" dirty="0" smtClean="0">
                <a:ln w="50800"/>
                <a:solidFill>
                  <a:schemeClr val="tx2">
                    <a:lumMod val="25000"/>
                  </a:schemeClr>
                </a:solidFill>
                <a:cs typeface="Arabic Transparent" pitchFamily="2" charset="-78"/>
              </a:rPr>
              <a:t> ارشادات للتخلص من العبوات الفارغة </a:t>
            </a:r>
          </a:p>
          <a:p>
            <a:pPr algn="r" rtl="1">
              <a:buNone/>
            </a:pPr>
            <a:endParaRPr lang="en-US" dirty="0"/>
          </a:p>
        </p:txBody>
      </p:sp>
      <p:pic>
        <p:nvPicPr>
          <p:cNvPr id="4" name="Picture 3" descr="cartoonlabel.gif"/>
          <p:cNvPicPr>
            <a:picLocks noChangeAspect="1"/>
          </p:cNvPicPr>
          <p:nvPr/>
        </p:nvPicPr>
        <p:blipFill>
          <a:blip r:embed="rId2" cstate="print"/>
          <a:stretch>
            <a:fillRect/>
          </a:stretch>
        </p:blipFill>
        <p:spPr>
          <a:xfrm>
            <a:off x="457200" y="1600200"/>
            <a:ext cx="3419500" cy="4572000"/>
          </a:xfrm>
          <a:prstGeom prst="rect">
            <a:avLst/>
          </a:prstGeom>
          <a:ln>
            <a:noFill/>
          </a:ln>
          <a:effectLst>
            <a:softEdge rad="112500"/>
          </a:effectLst>
        </p:spPr>
      </p:pic>
      <p:pic>
        <p:nvPicPr>
          <p:cNvPr id="5" name="Picture 4" descr="C:\Documents and Settings\rolla\My Documents\My Pictures\Untitled-1.jpg"/>
          <p:cNvPicPr/>
          <p:nvPr/>
        </p:nvPicPr>
        <p:blipFill>
          <a:blip r:embed="rId3"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6" name="Picture 5" descr="Z:\دائرة جمعية اصدقاء البيئة\2011\Irshif 2011\IN 2011\اصدقاء البيئة.jpg"/>
          <p:cNvPicPr/>
          <p:nvPr/>
        </p:nvPicPr>
        <p:blipFill>
          <a:blip r:embed="rId4"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rtl="1"/>
            <a:r>
              <a:rPr lang="ar-LB" sz="3600" b="1" dirty="0" smtClean="0">
                <a:solidFill>
                  <a:schemeClr val="accent5">
                    <a:lumMod val="75000"/>
                  </a:schemeClr>
                </a:solidFill>
              </a:rPr>
              <a:t>الاحتياطات الوقائية من خطر التسمم بالمبيدات في ما يخصّ الحيوانات</a:t>
            </a:r>
            <a:endParaRPr lang="en-US" sz="3600" dirty="0">
              <a:solidFill>
                <a:schemeClr val="accent5">
                  <a:lumMod val="75000"/>
                </a:schemeClr>
              </a:solidFill>
            </a:endParaRPr>
          </a:p>
        </p:txBody>
      </p:sp>
      <p:sp>
        <p:nvSpPr>
          <p:cNvPr id="3" name="Content Placeholder 2"/>
          <p:cNvSpPr>
            <a:spLocks noGrp="1"/>
          </p:cNvSpPr>
          <p:nvPr>
            <p:ph idx="1"/>
          </p:nvPr>
        </p:nvSpPr>
        <p:spPr/>
        <p:txBody>
          <a:bodyPr>
            <a:normAutofit fontScale="92500"/>
          </a:bodyPr>
          <a:lstStyle/>
          <a:p>
            <a:pPr lvl="0" algn="r" rtl="1"/>
            <a:r>
              <a:rPr lang="ar-LB" dirty="0" smtClean="0">
                <a:solidFill>
                  <a:schemeClr val="tx2">
                    <a:lumMod val="25000"/>
                  </a:schemeClr>
                </a:solidFill>
              </a:rPr>
              <a:t>تخزين المبيدات في أمكنة مخصصة بعيداً عن مواد العلف.</a:t>
            </a:r>
            <a:endParaRPr lang="en-US" dirty="0" smtClean="0">
              <a:solidFill>
                <a:schemeClr val="tx2">
                  <a:lumMod val="25000"/>
                </a:schemeClr>
              </a:solidFill>
            </a:endParaRPr>
          </a:p>
          <a:p>
            <a:pPr lvl="0" algn="r" rtl="1"/>
            <a:r>
              <a:rPr lang="ar-LB" dirty="0" smtClean="0">
                <a:solidFill>
                  <a:schemeClr val="tx2">
                    <a:lumMod val="25000"/>
                  </a:schemeClr>
                </a:solidFill>
              </a:rPr>
              <a:t>استبعاد حيوانات المزرعة من الحقول عند القيام بعمليات الرشّ لوقايتها من رذاذ المبيدات.</a:t>
            </a:r>
            <a:endParaRPr lang="en-US" dirty="0" smtClean="0">
              <a:solidFill>
                <a:schemeClr val="tx2">
                  <a:lumMod val="25000"/>
                </a:schemeClr>
              </a:solidFill>
            </a:endParaRPr>
          </a:p>
          <a:p>
            <a:pPr lvl="0" algn="r" rtl="1"/>
            <a:r>
              <a:rPr lang="ar-LB" dirty="0" smtClean="0">
                <a:solidFill>
                  <a:schemeClr val="tx2">
                    <a:lumMod val="25000"/>
                  </a:schemeClr>
                </a:solidFill>
              </a:rPr>
              <a:t>حظر دخول المواشي إلى الحقول المرشوشة.</a:t>
            </a:r>
            <a:endParaRPr lang="en-US" dirty="0" smtClean="0">
              <a:solidFill>
                <a:schemeClr val="tx2">
                  <a:lumMod val="25000"/>
                </a:schemeClr>
              </a:solidFill>
            </a:endParaRPr>
          </a:p>
          <a:p>
            <a:pPr lvl="0" algn="r" rtl="1"/>
            <a:r>
              <a:rPr lang="ar-LB" dirty="0" smtClean="0">
                <a:solidFill>
                  <a:schemeClr val="tx2">
                    <a:lumMod val="25000"/>
                  </a:schemeClr>
                </a:solidFill>
              </a:rPr>
              <a:t>الامتناع عن تغذية المواشي على حشائش مأخوذة من حقول مرشوشة.</a:t>
            </a:r>
            <a:endParaRPr lang="en-US" dirty="0" smtClean="0">
              <a:solidFill>
                <a:schemeClr val="tx2">
                  <a:lumMod val="25000"/>
                </a:schemeClr>
              </a:solidFill>
            </a:endParaRPr>
          </a:p>
          <a:p>
            <a:pPr lvl="0" algn="r" rtl="1"/>
            <a:r>
              <a:rPr lang="ar-LB" dirty="0" smtClean="0">
                <a:solidFill>
                  <a:schemeClr val="tx2">
                    <a:lumMod val="25000"/>
                  </a:schemeClr>
                </a:solidFill>
              </a:rPr>
              <a:t>عدم استعمال عبوات المبيدات في المزارب لغايات أخرى حتى ولو تمّ غسلها.</a:t>
            </a:r>
            <a:endParaRPr lang="en-US" dirty="0" smtClean="0">
              <a:solidFill>
                <a:schemeClr val="tx2">
                  <a:lumMod val="25000"/>
                </a:schemeClr>
              </a:solidFill>
            </a:endParaRPr>
          </a:p>
          <a:p>
            <a:pPr lvl="0" algn="r" rtl="1"/>
            <a:r>
              <a:rPr lang="ar-LB" dirty="0" smtClean="0">
                <a:solidFill>
                  <a:schemeClr val="tx2">
                    <a:lumMod val="25000"/>
                  </a:schemeClr>
                </a:solidFill>
              </a:rPr>
              <a:t>يجب غسل عبوات المبيدات وملابس العمّال الملوّثة، والتخلّص من فائض محاليل المبيدات بعيداً عن قنوات الريّ والصرف الصحي.</a:t>
            </a:r>
            <a:endParaRPr lang="en-US" dirty="0" smtClean="0">
              <a:solidFill>
                <a:schemeClr val="tx2">
                  <a:lumMod val="25000"/>
                </a:schemeClr>
              </a:solidFill>
            </a:endParaRPr>
          </a:p>
          <a:p>
            <a:pPr lvl="0" algn="r" rtl="1"/>
            <a:r>
              <a:rPr lang="ar-LB" dirty="0" smtClean="0">
                <a:solidFill>
                  <a:schemeClr val="tx2">
                    <a:lumMod val="25000"/>
                  </a:schemeClr>
                </a:solidFill>
              </a:rPr>
              <a:t>تغذية الحيوانات على مواد علفية جافة.</a:t>
            </a:r>
            <a:endParaRPr lang="en-US" dirty="0" smtClean="0">
              <a:solidFill>
                <a:schemeClr val="tx2">
                  <a:lumMod val="25000"/>
                </a:schemeClr>
              </a:solidFill>
            </a:endParaRPr>
          </a:p>
          <a:p>
            <a:pPr lvl="0" algn="r" rtl="1"/>
            <a:r>
              <a:rPr lang="ar-LB" dirty="0" smtClean="0">
                <a:solidFill>
                  <a:schemeClr val="tx2">
                    <a:lumMod val="25000"/>
                  </a:schemeClr>
                </a:solidFill>
              </a:rPr>
              <a:t>عدم استعمال مصارف المياه القريبة من المناطق المرشوشة</a:t>
            </a:r>
            <a:r>
              <a:rPr lang="ar-LB" b="1" dirty="0" smtClean="0">
                <a:solidFill>
                  <a:schemeClr val="tx2">
                    <a:lumMod val="25000"/>
                  </a:schemeClr>
                </a:solidFill>
              </a:rPr>
              <a:t>. </a:t>
            </a:r>
            <a:endParaRPr lang="en-US" dirty="0" smtClean="0">
              <a:solidFill>
                <a:schemeClr val="tx2">
                  <a:lumMod val="25000"/>
                </a:schemeClr>
              </a:solidFill>
            </a:endParaRPr>
          </a:p>
          <a:p>
            <a:pPr algn="r" rtl="1">
              <a:buNone/>
            </a:pPr>
            <a:endParaRPr lang="en-US" dirty="0"/>
          </a:p>
        </p:txBody>
      </p:sp>
      <p:pic>
        <p:nvPicPr>
          <p:cNvPr id="4" name="Picture 3"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normAutofit/>
          </a:bodyPr>
          <a:lstStyle/>
          <a:p>
            <a:pPr algn="ctr" rtl="1"/>
            <a:r>
              <a:rPr lang="ar-LB" sz="4400" b="1" dirty="0" smtClean="0">
                <a:solidFill>
                  <a:schemeClr val="accent5">
                    <a:lumMod val="75000"/>
                  </a:schemeClr>
                </a:solidFill>
              </a:rPr>
              <a:t>أشكال المبيدات المتوفّرة في الأسواق</a:t>
            </a:r>
            <a:endParaRPr lang="en-US" sz="4400" dirty="0">
              <a:solidFill>
                <a:schemeClr val="accent5">
                  <a:lumMod val="75000"/>
                </a:schemeClr>
              </a:solidFill>
            </a:endParaRPr>
          </a:p>
        </p:txBody>
      </p:sp>
      <p:sp>
        <p:nvSpPr>
          <p:cNvPr id="3" name="Content Placeholder 2"/>
          <p:cNvSpPr>
            <a:spLocks noGrp="1"/>
          </p:cNvSpPr>
          <p:nvPr>
            <p:ph idx="1"/>
          </p:nvPr>
        </p:nvSpPr>
        <p:spPr>
          <a:xfrm>
            <a:off x="457200" y="2057400"/>
            <a:ext cx="8229600" cy="4267200"/>
          </a:xfrm>
        </p:spPr>
        <p:txBody>
          <a:bodyPr/>
          <a:lstStyle/>
          <a:p>
            <a:pPr algn="r" rtl="1">
              <a:buNone/>
            </a:pPr>
            <a:r>
              <a:rPr lang="ar-LB" b="1" u="sng" dirty="0" smtClean="0">
                <a:solidFill>
                  <a:schemeClr val="accent5">
                    <a:lumMod val="75000"/>
                  </a:schemeClr>
                </a:solidFill>
              </a:rPr>
              <a:t>تتكوّن المبيدات المتوفرة في الأسواق من:</a:t>
            </a:r>
            <a:endParaRPr lang="en-US" dirty="0" smtClean="0">
              <a:solidFill>
                <a:schemeClr val="accent5">
                  <a:lumMod val="75000"/>
                </a:schemeClr>
              </a:solidFill>
            </a:endParaRPr>
          </a:p>
          <a:p>
            <a:pPr marL="514350" lvl="0" indent="-514350" algn="r" rtl="1">
              <a:buAutoNum type="arabicPeriod"/>
            </a:pPr>
            <a:r>
              <a:rPr lang="ar-LB" sz="2800" dirty="0" smtClean="0"/>
              <a:t>مادة فعالة أو المركب الأساسي.</a:t>
            </a:r>
          </a:p>
          <a:p>
            <a:pPr marL="514350" lvl="0" indent="-514350" algn="r" rtl="1">
              <a:buAutoNum type="arabicPeriod"/>
            </a:pPr>
            <a:r>
              <a:rPr lang="ar-LB" sz="2800" dirty="0" smtClean="0"/>
              <a:t>مادة خاملة أو شبه خاملة لحمل المبيد عليها والمساعدة على زيادة فعالية المركب السام.</a:t>
            </a:r>
            <a:endParaRPr lang="en-US" sz="2800" dirty="0" smtClean="0"/>
          </a:p>
          <a:p>
            <a:pPr algn="r" rtl="1">
              <a:buNone/>
            </a:pPr>
            <a:endParaRPr lang="en-US" dirty="0"/>
          </a:p>
        </p:txBody>
      </p:sp>
      <p:pic>
        <p:nvPicPr>
          <p:cNvPr id="4" name="Picture 3"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a:bodyPr>
          <a:lstStyle/>
          <a:p>
            <a:pPr algn="ctr" rtl="1"/>
            <a:r>
              <a:rPr lang="ar-LB" sz="4400" b="1" dirty="0" smtClean="0">
                <a:solidFill>
                  <a:schemeClr val="accent5">
                    <a:lumMod val="75000"/>
                  </a:schemeClr>
                </a:solidFill>
              </a:rPr>
              <a:t>أهم أشكال المبيدات المتوفرة في الأسواق هي:</a:t>
            </a:r>
            <a:endParaRPr lang="en-US" sz="4400" dirty="0">
              <a:solidFill>
                <a:schemeClr val="accent5">
                  <a:lumMod val="75000"/>
                </a:schemeClr>
              </a:solidFill>
            </a:endParaRPr>
          </a:p>
        </p:txBody>
      </p:sp>
      <p:graphicFrame>
        <p:nvGraphicFramePr>
          <p:cNvPr id="4" name="Content Placeholder 3"/>
          <p:cNvGraphicFramePr>
            <a:graphicFrameLocks noGrp="1"/>
          </p:cNvGraphicFramePr>
          <p:nvPr>
            <p:ph idx="1"/>
          </p:nvPr>
        </p:nvGraphicFramePr>
        <p:xfrm>
          <a:off x="304801" y="1828800"/>
          <a:ext cx="8534398" cy="4016248"/>
        </p:xfrm>
        <a:graphic>
          <a:graphicData uri="http://schemas.openxmlformats.org/drawingml/2006/table">
            <a:tbl>
              <a:tblPr firstRow="1" bandRow="1">
                <a:tableStyleId>{E8B1032C-EA38-4F05-BA0D-38AFFFC7BED3}</a:tableStyleId>
              </a:tblPr>
              <a:tblGrid>
                <a:gridCol w="2285999"/>
                <a:gridCol w="2362200"/>
                <a:gridCol w="2438400"/>
                <a:gridCol w="1447799"/>
              </a:tblGrid>
              <a:tr h="370840">
                <a:tc>
                  <a:txBody>
                    <a:bodyPr/>
                    <a:lstStyle/>
                    <a:p>
                      <a:pPr marL="0" marR="0" algn="ctr" rtl="1">
                        <a:lnSpc>
                          <a:spcPct val="115000"/>
                        </a:lnSpc>
                        <a:spcBef>
                          <a:spcPts val="0"/>
                        </a:spcBef>
                        <a:spcAft>
                          <a:spcPts val="0"/>
                        </a:spcAft>
                      </a:pPr>
                      <a:r>
                        <a:rPr lang="ar-LB" sz="1800" b="1" dirty="0">
                          <a:solidFill>
                            <a:schemeClr val="accent5">
                              <a:lumMod val="75000"/>
                            </a:schemeClr>
                          </a:solidFill>
                          <a:latin typeface="Cambria"/>
                          <a:ea typeface="Times New Roman"/>
                          <a:cs typeface="AGA Aladdin Regular"/>
                        </a:rPr>
                        <a:t>المساوئ</a:t>
                      </a:r>
                      <a:endParaRPr lang="en-US" sz="1100" dirty="0">
                        <a:solidFill>
                          <a:schemeClr val="accent5">
                            <a:lumMod val="75000"/>
                          </a:schemeClr>
                        </a:solidFill>
                        <a:latin typeface="Calibri"/>
                        <a:ea typeface="Calibri"/>
                        <a:cs typeface="Arial"/>
                      </a:endParaRPr>
                    </a:p>
                  </a:txBody>
                  <a:tcPr marL="68580" marR="68580" marT="0" marB="0"/>
                </a:tc>
                <a:tc>
                  <a:txBody>
                    <a:bodyPr/>
                    <a:lstStyle/>
                    <a:p>
                      <a:pPr marL="0" marR="0" algn="ctr" rtl="1">
                        <a:lnSpc>
                          <a:spcPct val="115000"/>
                        </a:lnSpc>
                        <a:spcBef>
                          <a:spcPts val="0"/>
                        </a:spcBef>
                        <a:spcAft>
                          <a:spcPts val="0"/>
                        </a:spcAft>
                      </a:pPr>
                      <a:r>
                        <a:rPr lang="ar-LB" sz="1800" b="1" dirty="0">
                          <a:solidFill>
                            <a:schemeClr val="accent5">
                              <a:lumMod val="75000"/>
                            </a:schemeClr>
                          </a:solidFill>
                          <a:latin typeface="Cambria"/>
                          <a:ea typeface="Times New Roman"/>
                          <a:cs typeface="AGA Aladdin Regular"/>
                        </a:rPr>
                        <a:t>المزايا</a:t>
                      </a:r>
                      <a:endParaRPr lang="en-US" sz="1100" dirty="0">
                        <a:solidFill>
                          <a:schemeClr val="accent5">
                            <a:lumMod val="75000"/>
                          </a:schemeClr>
                        </a:solidFill>
                        <a:latin typeface="Calibri"/>
                        <a:ea typeface="Calibri"/>
                        <a:cs typeface="Arial"/>
                      </a:endParaRPr>
                    </a:p>
                  </a:txBody>
                  <a:tcPr marL="68580" marR="68580" marT="0" marB="0"/>
                </a:tc>
                <a:tc>
                  <a:txBody>
                    <a:bodyPr/>
                    <a:lstStyle/>
                    <a:p>
                      <a:pPr marL="0" marR="0" algn="ctr" rtl="1">
                        <a:lnSpc>
                          <a:spcPct val="115000"/>
                        </a:lnSpc>
                        <a:spcBef>
                          <a:spcPts val="0"/>
                        </a:spcBef>
                        <a:spcAft>
                          <a:spcPts val="0"/>
                        </a:spcAft>
                      </a:pPr>
                      <a:r>
                        <a:rPr lang="ar-LB" sz="1800" b="1" dirty="0">
                          <a:solidFill>
                            <a:schemeClr val="accent5">
                              <a:lumMod val="75000"/>
                            </a:schemeClr>
                          </a:solidFill>
                          <a:latin typeface="Cambria"/>
                          <a:ea typeface="Times New Roman"/>
                          <a:cs typeface="AGA Aladdin Regular"/>
                        </a:rPr>
                        <a:t>تفصيل</a:t>
                      </a:r>
                      <a:endParaRPr lang="en-US" sz="1100" dirty="0">
                        <a:solidFill>
                          <a:schemeClr val="accent5">
                            <a:lumMod val="75000"/>
                          </a:schemeClr>
                        </a:solidFill>
                        <a:latin typeface="Calibri"/>
                        <a:ea typeface="Calibri"/>
                        <a:cs typeface="Arial"/>
                      </a:endParaRPr>
                    </a:p>
                  </a:txBody>
                  <a:tcPr marL="68580" marR="68580" marT="0" marB="0"/>
                </a:tc>
                <a:tc>
                  <a:txBody>
                    <a:bodyPr/>
                    <a:lstStyle/>
                    <a:p>
                      <a:pPr marL="0" marR="0" algn="ctr" rtl="1">
                        <a:lnSpc>
                          <a:spcPct val="115000"/>
                        </a:lnSpc>
                        <a:spcBef>
                          <a:spcPts val="0"/>
                        </a:spcBef>
                        <a:spcAft>
                          <a:spcPts val="0"/>
                        </a:spcAft>
                      </a:pPr>
                      <a:r>
                        <a:rPr lang="ar-LB" sz="1800" b="1" dirty="0">
                          <a:solidFill>
                            <a:schemeClr val="accent5">
                              <a:lumMod val="75000"/>
                            </a:schemeClr>
                          </a:solidFill>
                          <a:latin typeface="Cambria"/>
                          <a:ea typeface="Times New Roman"/>
                          <a:cs typeface="AGA Aladdin Regular"/>
                        </a:rPr>
                        <a:t>النوع</a:t>
                      </a:r>
                      <a:endParaRPr lang="en-US" sz="1100" dirty="0">
                        <a:solidFill>
                          <a:schemeClr val="accent5">
                            <a:lumMod val="75000"/>
                          </a:schemeClr>
                        </a:solidFill>
                        <a:latin typeface="Calibri"/>
                        <a:ea typeface="Calibri"/>
                        <a:cs typeface="Arial"/>
                      </a:endParaRPr>
                    </a:p>
                  </a:txBody>
                  <a:tcPr marL="68580" marR="68580" marT="0" marB="0"/>
                </a:tc>
              </a:tr>
              <a:tr h="370840">
                <a:tc>
                  <a:txBody>
                    <a:bodyPr/>
                    <a:lstStyle/>
                    <a:p>
                      <a:pPr marL="342900" marR="0" lvl="0" indent="-342900" algn="justLow" rtl="1">
                        <a:lnSpc>
                          <a:spcPct val="115000"/>
                        </a:lnSpc>
                        <a:spcBef>
                          <a:spcPts val="0"/>
                        </a:spcBef>
                        <a:spcAft>
                          <a:spcPts val="0"/>
                        </a:spcAft>
                        <a:buFont typeface="Calibri"/>
                        <a:buChar char="-"/>
                      </a:pPr>
                      <a:r>
                        <a:rPr lang="ar-LB" sz="1600" dirty="0">
                          <a:solidFill>
                            <a:schemeClr val="tx2">
                              <a:lumMod val="25000"/>
                            </a:schemeClr>
                          </a:solidFill>
                          <a:latin typeface="Calibri"/>
                          <a:ea typeface="Calibri"/>
                          <a:cs typeface="A- Amir 1"/>
                        </a:rPr>
                        <a:t>سهلة التطاير.</a:t>
                      </a:r>
                      <a:endParaRPr lang="en-US" sz="120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LB" sz="1600" dirty="0">
                          <a:solidFill>
                            <a:schemeClr val="tx2">
                              <a:lumMod val="25000"/>
                            </a:schemeClr>
                          </a:solidFill>
                          <a:latin typeface="Calibri"/>
                          <a:ea typeface="Calibri"/>
                          <a:cs typeface="A- Amir 1"/>
                        </a:rPr>
                        <a:t>تزول بسرعة عن النباتات عند وجود رياح أو أمطار.</a:t>
                      </a:r>
                      <a:endParaRPr lang="en-US" sz="120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LB" sz="1600" dirty="0">
                          <a:solidFill>
                            <a:schemeClr val="tx2">
                              <a:lumMod val="25000"/>
                            </a:schemeClr>
                          </a:solidFill>
                          <a:latin typeface="Calibri"/>
                          <a:ea typeface="Calibri"/>
                          <a:cs typeface="A- Amir 1"/>
                        </a:rPr>
                        <a:t>سهولة وصولها إلى جسم الإنسان عن طريق الأنف والعين والجلد.</a:t>
                      </a:r>
                      <a:endParaRPr lang="en-US" sz="1200" dirty="0">
                        <a:solidFill>
                          <a:schemeClr val="tx2">
                            <a:lumMod val="25000"/>
                          </a:schemeClr>
                        </a:solidFill>
                        <a:latin typeface="Calibri"/>
                        <a:ea typeface="Calibri"/>
                        <a:cs typeface="A- Amir 1"/>
                      </a:endParaRPr>
                    </a:p>
                  </a:txBody>
                  <a:tcPr marL="68580" marR="68580" marT="0" marB="0"/>
                </a:tc>
                <a:tc>
                  <a:txBody>
                    <a:bodyPr/>
                    <a:lstStyle/>
                    <a:p>
                      <a:pPr marL="342900" marR="0" lvl="0" indent="-342900" algn="justLow" rtl="1">
                        <a:lnSpc>
                          <a:spcPct val="115000"/>
                        </a:lnSpc>
                        <a:spcBef>
                          <a:spcPts val="0"/>
                        </a:spcBef>
                        <a:spcAft>
                          <a:spcPts val="0"/>
                        </a:spcAft>
                        <a:buFont typeface="Calibri"/>
                        <a:buChar char="-"/>
                      </a:pPr>
                      <a:r>
                        <a:rPr lang="ar-LB" sz="1600" dirty="0">
                          <a:solidFill>
                            <a:schemeClr val="tx2">
                              <a:lumMod val="25000"/>
                            </a:schemeClr>
                          </a:solidFill>
                          <a:latin typeface="Calibri"/>
                          <a:ea typeface="Calibri"/>
                          <a:cs typeface="A- Amir 1"/>
                        </a:rPr>
                        <a:t>جاهزة للاستخدام الفوري ولا تحتاج إلى تحضير.</a:t>
                      </a:r>
                      <a:endParaRPr lang="en-US" sz="120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LB" sz="1600" dirty="0">
                          <a:solidFill>
                            <a:schemeClr val="tx2">
                              <a:lumMod val="25000"/>
                            </a:schemeClr>
                          </a:solidFill>
                          <a:latin typeface="Calibri"/>
                          <a:ea typeface="Calibri"/>
                          <a:cs typeface="A- Amir 1"/>
                        </a:rPr>
                        <a:t>تحتاج إلى أدوات بسيطة.</a:t>
                      </a:r>
                      <a:endParaRPr lang="en-US" sz="120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LB" sz="1600" dirty="0">
                          <a:solidFill>
                            <a:schemeClr val="tx2">
                              <a:lumMod val="25000"/>
                            </a:schemeClr>
                          </a:solidFill>
                          <a:latin typeface="Calibri"/>
                          <a:ea typeface="Calibri"/>
                          <a:cs typeface="A- Amir 1"/>
                        </a:rPr>
                        <a:t>سهولة وصولها إلى الأماكن التي يصعب رشّها.</a:t>
                      </a:r>
                      <a:endParaRPr lang="en-US" sz="1200" dirty="0">
                        <a:solidFill>
                          <a:schemeClr val="tx2">
                            <a:lumMod val="25000"/>
                          </a:schemeClr>
                        </a:solidFill>
                        <a:latin typeface="Calibri"/>
                        <a:ea typeface="Calibri"/>
                        <a:cs typeface="A- Amir 1"/>
                      </a:endParaRPr>
                    </a:p>
                  </a:txBody>
                  <a:tcPr marL="68580" marR="68580" marT="0" marB="0"/>
                </a:tc>
                <a:tc>
                  <a:txBody>
                    <a:bodyPr/>
                    <a:lstStyle/>
                    <a:p>
                      <a:pPr marL="0" marR="0" algn="justLow" rtl="1">
                        <a:lnSpc>
                          <a:spcPct val="115000"/>
                        </a:lnSpc>
                        <a:spcBef>
                          <a:spcPts val="0"/>
                        </a:spcBef>
                        <a:spcAft>
                          <a:spcPts val="0"/>
                        </a:spcAft>
                      </a:pPr>
                      <a:r>
                        <a:rPr lang="ar-LB" sz="1600" dirty="0">
                          <a:solidFill>
                            <a:schemeClr val="tx2">
                              <a:lumMod val="25000"/>
                            </a:schemeClr>
                          </a:solidFill>
                          <a:latin typeface="Calibri"/>
                          <a:ea typeface="Calibri"/>
                          <a:cs typeface="A- Amir 1"/>
                        </a:rPr>
                        <a:t>تستخدم المبيدات في صورة جافة دون خلط بالماء، وتُعفّر على شكل مسحوق مباشر أو بعد تخفيفها بمواد صلبة خاملة، مثل بودرة "التلك"، وكلما قلّ حجم حبيبات المبيد زادت السمية.</a:t>
                      </a:r>
                      <a:endParaRPr lang="en-US" sz="1200" dirty="0">
                        <a:solidFill>
                          <a:schemeClr val="tx2">
                            <a:lumMod val="25000"/>
                          </a:schemeClr>
                        </a:solidFill>
                        <a:latin typeface="Calibri"/>
                        <a:ea typeface="Calibri"/>
                        <a:cs typeface="Arial"/>
                      </a:endParaRPr>
                    </a:p>
                  </a:txBody>
                  <a:tcPr marL="68580" marR="68580" marT="0" marB="0"/>
                </a:tc>
                <a:tc>
                  <a:txBody>
                    <a:bodyPr/>
                    <a:lstStyle/>
                    <a:p>
                      <a:pPr marL="0" marR="0" algn="justLow" rtl="1">
                        <a:lnSpc>
                          <a:spcPct val="115000"/>
                        </a:lnSpc>
                        <a:spcBef>
                          <a:spcPts val="0"/>
                        </a:spcBef>
                        <a:spcAft>
                          <a:spcPts val="0"/>
                        </a:spcAft>
                      </a:pPr>
                      <a:r>
                        <a:rPr lang="ar-LB" sz="1600" b="1" dirty="0">
                          <a:solidFill>
                            <a:schemeClr val="tx2">
                              <a:lumMod val="25000"/>
                            </a:schemeClr>
                          </a:solidFill>
                          <a:latin typeface="Cambria"/>
                          <a:ea typeface="Times New Roman"/>
                          <a:cs typeface="A- Amir 1"/>
                        </a:rPr>
                        <a:t>مساحيق التعفير  </a:t>
                      </a:r>
                      <a:r>
                        <a:rPr lang="en-US" sz="1600" b="1" dirty="0">
                          <a:solidFill>
                            <a:schemeClr val="tx2">
                              <a:lumMod val="25000"/>
                            </a:schemeClr>
                          </a:solidFill>
                          <a:latin typeface="Cambria"/>
                          <a:ea typeface="Times New Roman"/>
                          <a:cs typeface="A- Amir 1"/>
                        </a:rPr>
                        <a:t>(D)</a:t>
                      </a:r>
                      <a:endParaRPr lang="en-US" sz="1200" dirty="0">
                        <a:solidFill>
                          <a:schemeClr val="tx2">
                            <a:lumMod val="25000"/>
                          </a:schemeClr>
                        </a:solidFill>
                        <a:latin typeface="Calibri"/>
                        <a:ea typeface="Calibri"/>
                        <a:cs typeface="Arial"/>
                      </a:endParaRPr>
                    </a:p>
                  </a:txBody>
                  <a:tcPr marL="68580" marR="68580" marT="0" marB="0"/>
                </a:tc>
              </a:tr>
              <a:tr h="370840">
                <a:tc>
                  <a:txBody>
                    <a:bodyPr/>
                    <a:lstStyle/>
                    <a:p>
                      <a:pPr marL="342900" marR="0" lvl="0" indent="-342900" algn="justLow" rtl="1">
                        <a:lnSpc>
                          <a:spcPct val="115000"/>
                        </a:lnSpc>
                        <a:spcBef>
                          <a:spcPts val="0"/>
                        </a:spcBef>
                        <a:spcAft>
                          <a:spcPts val="0"/>
                        </a:spcAft>
                        <a:buFont typeface="Calibri"/>
                        <a:buChar char="-"/>
                      </a:pPr>
                      <a:r>
                        <a:rPr lang="ar-LB" sz="1600" dirty="0">
                          <a:solidFill>
                            <a:schemeClr val="tx2">
                              <a:lumMod val="25000"/>
                            </a:schemeClr>
                          </a:solidFill>
                          <a:latin typeface="Calibri"/>
                          <a:ea typeface="Calibri"/>
                          <a:cs typeface="A- Amir 1"/>
                        </a:rPr>
                        <a:t>لا تلتصق بسطح النبات.</a:t>
                      </a:r>
                      <a:endParaRPr lang="en-US" sz="120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LB" sz="1600" dirty="0">
                          <a:solidFill>
                            <a:schemeClr val="tx2">
                              <a:lumMod val="25000"/>
                            </a:schemeClr>
                          </a:solidFill>
                          <a:latin typeface="Calibri"/>
                          <a:ea typeface="Calibri"/>
                          <a:cs typeface="A- Amir 1"/>
                        </a:rPr>
                        <a:t>قد تحتاج إلى ضرورة خلطها مع التربة.</a:t>
                      </a:r>
                      <a:endParaRPr lang="en-US" sz="120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LB" sz="1600" dirty="0">
                          <a:solidFill>
                            <a:schemeClr val="tx2">
                              <a:lumMod val="25000"/>
                            </a:schemeClr>
                          </a:solidFill>
                          <a:latin typeface="Calibri"/>
                          <a:ea typeface="Calibri"/>
                          <a:cs typeface="A- Amir 1"/>
                        </a:rPr>
                        <a:t>قد تحتاج إلى توفر رطوبة مناسبة لعملها.</a:t>
                      </a:r>
                      <a:endParaRPr lang="en-US" sz="120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LB" sz="1600" dirty="0">
                          <a:solidFill>
                            <a:schemeClr val="tx2">
                              <a:lumMod val="25000"/>
                            </a:schemeClr>
                          </a:solidFill>
                          <a:latin typeface="Calibri"/>
                          <a:ea typeface="Calibri"/>
                          <a:cs typeface="A- Amir 1"/>
                        </a:rPr>
                        <a:t>تشكل خطورة على الطيور والحشرات المفيدة.</a:t>
                      </a:r>
                      <a:endParaRPr lang="en-US" sz="1200" dirty="0">
                        <a:solidFill>
                          <a:schemeClr val="tx2">
                            <a:lumMod val="25000"/>
                          </a:schemeClr>
                        </a:solidFill>
                        <a:latin typeface="Calibri"/>
                        <a:ea typeface="Calibri"/>
                        <a:cs typeface="A- Amir 1"/>
                      </a:endParaRPr>
                    </a:p>
                  </a:txBody>
                  <a:tcPr marL="68580" marR="68580" marT="0" marB="0"/>
                </a:tc>
                <a:tc>
                  <a:txBody>
                    <a:bodyPr/>
                    <a:lstStyle/>
                    <a:p>
                      <a:pPr marL="342900" marR="0" lvl="0" indent="-342900" algn="justLow" rtl="1">
                        <a:lnSpc>
                          <a:spcPct val="115000"/>
                        </a:lnSpc>
                        <a:spcBef>
                          <a:spcPts val="0"/>
                        </a:spcBef>
                        <a:spcAft>
                          <a:spcPts val="0"/>
                        </a:spcAft>
                        <a:buFont typeface="Calibri"/>
                        <a:buChar char="-"/>
                      </a:pPr>
                      <a:r>
                        <a:rPr lang="ar-LB" sz="1600" dirty="0">
                          <a:solidFill>
                            <a:schemeClr val="tx2">
                              <a:lumMod val="25000"/>
                            </a:schemeClr>
                          </a:solidFill>
                          <a:latin typeface="Calibri"/>
                          <a:ea typeface="Calibri"/>
                          <a:cs typeface="A- Amir 1"/>
                        </a:rPr>
                        <a:t>جاهزة للاستخدام الفوري.</a:t>
                      </a:r>
                      <a:endParaRPr lang="en-US" sz="120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LB" sz="1600" dirty="0">
                          <a:solidFill>
                            <a:schemeClr val="tx2">
                              <a:lumMod val="25000"/>
                            </a:schemeClr>
                          </a:solidFill>
                          <a:latin typeface="Calibri"/>
                          <a:ea typeface="Calibri"/>
                          <a:cs typeface="A- Amir 1"/>
                        </a:rPr>
                        <a:t>تحتاج إلى أدوات بسيطة.</a:t>
                      </a:r>
                      <a:endParaRPr lang="en-US" sz="120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LB" sz="1600" dirty="0">
                          <a:solidFill>
                            <a:schemeClr val="tx2">
                              <a:lumMod val="25000"/>
                            </a:schemeClr>
                          </a:solidFill>
                          <a:latin typeface="Calibri"/>
                          <a:ea typeface="Calibri"/>
                          <a:cs typeface="A- Amir 1"/>
                        </a:rPr>
                        <a:t>تتطاير إلى أماكن بعيدة.</a:t>
                      </a:r>
                      <a:endParaRPr lang="en-US" sz="120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LB" sz="1600" dirty="0">
                          <a:solidFill>
                            <a:schemeClr val="tx2">
                              <a:lumMod val="25000"/>
                            </a:schemeClr>
                          </a:solidFill>
                          <a:latin typeface="Calibri"/>
                          <a:ea typeface="Calibri"/>
                          <a:cs typeface="A- Amir 1"/>
                        </a:rPr>
                        <a:t>قليلة الخطورة على الإنسان.</a:t>
                      </a:r>
                      <a:endParaRPr lang="en-US" sz="1200" dirty="0">
                        <a:solidFill>
                          <a:schemeClr val="tx2">
                            <a:lumMod val="25000"/>
                          </a:schemeClr>
                        </a:solidFill>
                        <a:latin typeface="Calibri"/>
                        <a:ea typeface="Calibri"/>
                        <a:cs typeface="A- Amir 1"/>
                      </a:endParaRPr>
                    </a:p>
                  </a:txBody>
                  <a:tcPr marL="68580" marR="68580" marT="0" marB="0"/>
                </a:tc>
                <a:tc>
                  <a:txBody>
                    <a:bodyPr/>
                    <a:lstStyle/>
                    <a:p>
                      <a:pPr marL="0" marR="0" algn="justLow" rtl="1">
                        <a:lnSpc>
                          <a:spcPct val="115000"/>
                        </a:lnSpc>
                        <a:spcBef>
                          <a:spcPts val="0"/>
                        </a:spcBef>
                        <a:spcAft>
                          <a:spcPts val="0"/>
                        </a:spcAft>
                      </a:pPr>
                      <a:r>
                        <a:rPr lang="ar-LB" sz="1600" dirty="0">
                          <a:solidFill>
                            <a:schemeClr val="tx2">
                              <a:lumMod val="25000"/>
                            </a:schemeClr>
                          </a:solidFill>
                          <a:latin typeface="Calibri"/>
                          <a:ea typeface="Calibri"/>
                          <a:cs typeface="A- Amir 1"/>
                        </a:rPr>
                        <a:t>تستخدم في صورة جافة ولا تحلّ بالماء، حيث تحمل المادة السامة على حبيبات صلبة حجمها كبير نسبياً.</a:t>
                      </a:r>
                      <a:endParaRPr lang="en-US" sz="1200" dirty="0">
                        <a:solidFill>
                          <a:schemeClr val="tx2">
                            <a:lumMod val="25000"/>
                          </a:schemeClr>
                        </a:solidFill>
                        <a:latin typeface="Calibri"/>
                        <a:ea typeface="Calibri"/>
                        <a:cs typeface="Arial"/>
                      </a:endParaRPr>
                    </a:p>
                  </a:txBody>
                  <a:tcPr marL="68580" marR="68580" marT="0" marB="0"/>
                </a:tc>
                <a:tc>
                  <a:txBody>
                    <a:bodyPr/>
                    <a:lstStyle/>
                    <a:p>
                      <a:pPr marL="0" marR="0" algn="justLow" rtl="1">
                        <a:lnSpc>
                          <a:spcPct val="115000"/>
                        </a:lnSpc>
                        <a:spcBef>
                          <a:spcPts val="0"/>
                        </a:spcBef>
                        <a:spcAft>
                          <a:spcPts val="0"/>
                        </a:spcAft>
                      </a:pPr>
                      <a:r>
                        <a:rPr lang="ar-LB" sz="1600" b="1" dirty="0">
                          <a:solidFill>
                            <a:schemeClr val="tx2">
                              <a:lumMod val="25000"/>
                            </a:schemeClr>
                          </a:solidFill>
                          <a:latin typeface="Cambria"/>
                          <a:ea typeface="Times New Roman"/>
                          <a:cs typeface="A- Amir 1"/>
                        </a:rPr>
                        <a:t>المحببات </a:t>
                      </a:r>
                      <a:r>
                        <a:rPr lang="en-US" sz="1600" b="1" dirty="0">
                          <a:solidFill>
                            <a:schemeClr val="tx2">
                              <a:lumMod val="25000"/>
                            </a:schemeClr>
                          </a:solidFill>
                          <a:latin typeface="Cambria"/>
                          <a:ea typeface="Times New Roman"/>
                          <a:cs typeface="A- Amir 1"/>
                        </a:rPr>
                        <a:t>(G)</a:t>
                      </a:r>
                      <a:endParaRPr lang="en-US" sz="1200" dirty="0">
                        <a:solidFill>
                          <a:schemeClr val="tx2">
                            <a:lumMod val="25000"/>
                          </a:schemeClr>
                        </a:solidFill>
                        <a:latin typeface="Calibri"/>
                        <a:ea typeface="Calibri"/>
                        <a:cs typeface="Arial"/>
                      </a:endParaRPr>
                    </a:p>
                  </a:txBody>
                  <a:tcPr marL="68580" marR="68580" marT="0" marB="0"/>
                </a:tc>
              </a:tr>
            </a:tbl>
          </a:graphicData>
        </a:graphic>
      </p:graphicFrame>
      <p:pic>
        <p:nvPicPr>
          <p:cNvPr id="5" name="Picture 4"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6" name="Picture 5"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381000" y="685800"/>
          <a:ext cx="8382000" cy="5765585"/>
        </p:xfrm>
        <a:graphic>
          <a:graphicData uri="http://schemas.openxmlformats.org/drawingml/2006/table">
            <a:tbl>
              <a:tblPr firstRow="1" bandRow="1">
                <a:tableStyleId>{E8B1032C-EA38-4F05-BA0D-38AFFFC7BED3}</a:tableStyleId>
              </a:tblPr>
              <a:tblGrid>
                <a:gridCol w="2667000"/>
                <a:gridCol w="2819400"/>
                <a:gridCol w="1676400"/>
                <a:gridCol w="1219200"/>
              </a:tblGrid>
              <a:tr h="402629">
                <a:tc>
                  <a:txBody>
                    <a:bodyPr/>
                    <a:lstStyle/>
                    <a:p>
                      <a:pPr marL="0" marR="0" algn="ctr" rtl="1">
                        <a:lnSpc>
                          <a:spcPct val="115000"/>
                        </a:lnSpc>
                        <a:spcBef>
                          <a:spcPts val="0"/>
                        </a:spcBef>
                        <a:spcAft>
                          <a:spcPts val="0"/>
                        </a:spcAft>
                      </a:pPr>
                      <a:r>
                        <a:rPr lang="ar-LB" sz="1800" b="1" dirty="0">
                          <a:solidFill>
                            <a:schemeClr val="accent5">
                              <a:lumMod val="75000"/>
                            </a:schemeClr>
                          </a:solidFill>
                          <a:latin typeface="Cambria"/>
                          <a:ea typeface="Times New Roman"/>
                          <a:cs typeface="AGA Aladdin Regular"/>
                        </a:rPr>
                        <a:t>المساوئ</a:t>
                      </a:r>
                      <a:endParaRPr lang="en-US" sz="1100" dirty="0">
                        <a:solidFill>
                          <a:schemeClr val="accent5">
                            <a:lumMod val="75000"/>
                          </a:schemeClr>
                        </a:solidFill>
                        <a:latin typeface="Calibri"/>
                        <a:ea typeface="Calibri"/>
                        <a:cs typeface="Arial"/>
                      </a:endParaRPr>
                    </a:p>
                  </a:txBody>
                  <a:tcPr marL="68580" marR="68580" marT="0" marB="0"/>
                </a:tc>
                <a:tc>
                  <a:txBody>
                    <a:bodyPr/>
                    <a:lstStyle/>
                    <a:p>
                      <a:pPr marL="0" marR="0" algn="ctr" rtl="1">
                        <a:lnSpc>
                          <a:spcPct val="115000"/>
                        </a:lnSpc>
                        <a:spcBef>
                          <a:spcPts val="0"/>
                        </a:spcBef>
                        <a:spcAft>
                          <a:spcPts val="0"/>
                        </a:spcAft>
                      </a:pPr>
                      <a:r>
                        <a:rPr lang="ar-LB" sz="1800" b="1" dirty="0">
                          <a:solidFill>
                            <a:schemeClr val="accent5">
                              <a:lumMod val="75000"/>
                            </a:schemeClr>
                          </a:solidFill>
                          <a:latin typeface="Cambria"/>
                          <a:ea typeface="Times New Roman"/>
                          <a:cs typeface="AGA Aladdin Regular"/>
                        </a:rPr>
                        <a:t>المزايا</a:t>
                      </a:r>
                      <a:endParaRPr lang="en-US" sz="1100" dirty="0">
                        <a:solidFill>
                          <a:schemeClr val="accent5">
                            <a:lumMod val="75000"/>
                          </a:schemeClr>
                        </a:solidFill>
                        <a:latin typeface="Calibri"/>
                        <a:ea typeface="Calibri"/>
                        <a:cs typeface="Arial"/>
                      </a:endParaRPr>
                    </a:p>
                  </a:txBody>
                  <a:tcPr marL="68580" marR="68580" marT="0" marB="0"/>
                </a:tc>
                <a:tc>
                  <a:txBody>
                    <a:bodyPr/>
                    <a:lstStyle/>
                    <a:p>
                      <a:pPr marL="0" marR="0" algn="ctr" rtl="1">
                        <a:lnSpc>
                          <a:spcPct val="115000"/>
                        </a:lnSpc>
                        <a:spcBef>
                          <a:spcPts val="0"/>
                        </a:spcBef>
                        <a:spcAft>
                          <a:spcPts val="0"/>
                        </a:spcAft>
                      </a:pPr>
                      <a:r>
                        <a:rPr lang="ar-LB" sz="1800" b="1" dirty="0">
                          <a:solidFill>
                            <a:schemeClr val="accent5">
                              <a:lumMod val="75000"/>
                            </a:schemeClr>
                          </a:solidFill>
                          <a:latin typeface="Cambria"/>
                          <a:ea typeface="Times New Roman"/>
                          <a:cs typeface="AGA Aladdin Regular"/>
                        </a:rPr>
                        <a:t>تفصيل</a:t>
                      </a:r>
                      <a:endParaRPr lang="en-US" sz="1100" dirty="0">
                        <a:solidFill>
                          <a:schemeClr val="accent5">
                            <a:lumMod val="75000"/>
                          </a:schemeClr>
                        </a:solidFill>
                        <a:latin typeface="Calibri"/>
                        <a:ea typeface="Calibri"/>
                        <a:cs typeface="Arial"/>
                      </a:endParaRPr>
                    </a:p>
                  </a:txBody>
                  <a:tcPr marL="68580" marR="68580" marT="0" marB="0"/>
                </a:tc>
                <a:tc>
                  <a:txBody>
                    <a:bodyPr/>
                    <a:lstStyle/>
                    <a:p>
                      <a:pPr marL="0" marR="0" algn="ctr" rtl="1">
                        <a:lnSpc>
                          <a:spcPct val="115000"/>
                        </a:lnSpc>
                        <a:spcBef>
                          <a:spcPts val="0"/>
                        </a:spcBef>
                        <a:spcAft>
                          <a:spcPts val="0"/>
                        </a:spcAft>
                      </a:pPr>
                      <a:r>
                        <a:rPr lang="ar-LB" sz="1800" b="1" dirty="0">
                          <a:solidFill>
                            <a:schemeClr val="accent5">
                              <a:lumMod val="75000"/>
                            </a:schemeClr>
                          </a:solidFill>
                          <a:latin typeface="Cambria"/>
                          <a:ea typeface="Times New Roman"/>
                          <a:cs typeface="AGA Aladdin Regular"/>
                        </a:rPr>
                        <a:t>النوع</a:t>
                      </a:r>
                      <a:endParaRPr lang="en-US" sz="1100" dirty="0">
                        <a:solidFill>
                          <a:schemeClr val="accent5">
                            <a:lumMod val="75000"/>
                          </a:schemeClr>
                        </a:solidFill>
                        <a:latin typeface="Calibri"/>
                        <a:ea typeface="Calibri"/>
                        <a:cs typeface="Arial"/>
                      </a:endParaRPr>
                    </a:p>
                  </a:txBody>
                  <a:tcPr marL="68580" marR="68580" marT="0" marB="0"/>
                </a:tc>
              </a:tr>
              <a:tr h="2907723">
                <a:tc>
                  <a:txBody>
                    <a:bodyPr/>
                    <a:lstStyle/>
                    <a:p>
                      <a:pPr marL="342900" marR="0" lvl="0" indent="-342900" algn="justLow" rtl="1">
                        <a:lnSpc>
                          <a:spcPct val="115000"/>
                        </a:lnSpc>
                        <a:spcBef>
                          <a:spcPts val="0"/>
                        </a:spcBef>
                        <a:spcAft>
                          <a:spcPts val="0"/>
                        </a:spcAft>
                        <a:buFont typeface="Calibri"/>
                        <a:buChar char="-"/>
                      </a:pPr>
                      <a:r>
                        <a:rPr lang="ar-LB" sz="1800" b="0" dirty="0">
                          <a:solidFill>
                            <a:schemeClr val="tx2">
                              <a:lumMod val="25000"/>
                            </a:schemeClr>
                          </a:solidFill>
                          <a:latin typeface="Calibri"/>
                          <a:ea typeface="Calibri"/>
                          <a:cs typeface="A- Amir 1"/>
                        </a:rPr>
                        <a:t>تشكل خطراً للإنسان عن طريق التنفس عن طريق دخول حبيبات المبيد أثناء عملية تحضير محلول الرش.</a:t>
                      </a:r>
                      <a:endParaRPr lang="en-US" sz="1400" b="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LB" sz="1800" b="0" dirty="0">
                          <a:solidFill>
                            <a:schemeClr val="tx2">
                              <a:lumMod val="25000"/>
                            </a:schemeClr>
                          </a:solidFill>
                          <a:latin typeface="Calibri"/>
                          <a:ea typeface="Calibri"/>
                          <a:cs typeface="A- Amir 1"/>
                        </a:rPr>
                        <a:t>تحتاج إلى عملية تحريك متواصلة حتى لا تترسب.</a:t>
                      </a:r>
                      <a:endParaRPr lang="en-US" sz="1400" b="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LB" sz="1800" b="0" dirty="0">
                          <a:solidFill>
                            <a:schemeClr val="tx2">
                              <a:lumMod val="25000"/>
                            </a:schemeClr>
                          </a:solidFill>
                          <a:latin typeface="Calibri"/>
                          <a:ea typeface="Calibri"/>
                          <a:cs typeface="A- Amir 1"/>
                        </a:rPr>
                        <a:t>تسبب إغلاق فتحات المرشّ عند عدم خلطها جيداً.</a:t>
                      </a:r>
                      <a:endParaRPr lang="en-US" sz="1400" b="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LB" sz="1800" b="0" dirty="0">
                          <a:solidFill>
                            <a:schemeClr val="tx2">
                              <a:lumMod val="25000"/>
                            </a:schemeClr>
                          </a:solidFill>
                          <a:latin typeface="Calibri"/>
                          <a:ea typeface="Calibri"/>
                          <a:cs typeface="A- Amir 1"/>
                        </a:rPr>
                        <a:t>لا تذوب بسهولة في المياه العسرة أو القاعدية.</a:t>
                      </a:r>
                      <a:endParaRPr lang="en-US" sz="1400" b="0" dirty="0">
                        <a:solidFill>
                          <a:schemeClr val="tx2">
                            <a:lumMod val="25000"/>
                          </a:schemeClr>
                        </a:solidFill>
                        <a:latin typeface="Calibri"/>
                        <a:ea typeface="Calibri"/>
                        <a:cs typeface="A- Amir 1"/>
                      </a:endParaRPr>
                    </a:p>
                  </a:txBody>
                  <a:tcPr marL="68580" marR="68580" marT="0" marB="0"/>
                </a:tc>
                <a:tc>
                  <a:txBody>
                    <a:bodyPr/>
                    <a:lstStyle/>
                    <a:p>
                      <a:pPr marL="342900" marR="0" lvl="0" indent="-342900" algn="justLow" rtl="1">
                        <a:lnSpc>
                          <a:spcPct val="115000"/>
                        </a:lnSpc>
                        <a:spcBef>
                          <a:spcPts val="0"/>
                        </a:spcBef>
                        <a:spcAft>
                          <a:spcPts val="0"/>
                        </a:spcAft>
                        <a:buFont typeface="Calibri"/>
                        <a:buChar char="-"/>
                      </a:pPr>
                      <a:r>
                        <a:rPr lang="ar-LB" sz="1800" b="0" dirty="0">
                          <a:solidFill>
                            <a:schemeClr val="tx2">
                              <a:lumMod val="25000"/>
                            </a:schemeClr>
                          </a:solidFill>
                          <a:latin typeface="Calibri"/>
                          <a:ea typeface="Calibri"/>
                          <a:cs typeface="A- Amir 1"/>
                        </a:rPr>
                        <a:t>سهلة الذوبان في الماء.</a:t>
                      </a:r>
                      <a:endParaRPr lang="en-US" sz="1400" b="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LB" sz="1800" b="0" dirty="0">
                          <a:solidFill>
                            <a:schemeClr val="tx2">
                              <a:lumMod val="25000"/>
                            </a:schemeClr>
                          </a:solidFill>
                          <a:latin typeface="Calibri"/>
                          <a:ea typeface="Calibri"/>
                          <a:cs typeface="A- Amir 1"/>
                        </a:rPr>
                        <a:t>لا تمتص بسهولة عن طريق الجلد.</a:t>
                      </a:r>
                      <a:endParaRPr lang="en-US" sz="1400" b="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LB" sz="1800" b="0" dirty="0">
                          <a:solidFill>
                            <a:schemeClr val="tx2">
                              <a:lumMod val="25000"/>
                            </a:schemeClr>
                          </a:solidFill>
                          <a:latin typeface="Calibri"/>
                          <a:ea typeface="Calibri"/>
                          <a:cs typeface="A- Amir 1"/>
                        </a:rPr>
                        <a:t>لا تسبب أية أضرار للنباتات.</a:t>
                      </a:r>
                      <a:endParaRPr lang="en-US" sz="1400" b="0" dirty="0">
                        <a:solidFill>
                          <a:schemeClr val="tx2">
                            <a:lumMod val="25000"/>
                          </a:schemeClr>
                        </a:solidFill>
                        <a:latin typeface="Calibri"/>
                        <a:ea typeface="Calibri"/>
                        <a:cs typeface="A- Amir 1"/>
                      </a:endParaRPr>
                    </a:p>
                  </a:txBody>
                  <a:tcPr marL="68580" marR="68580" marT="0" marB="0"/>
                </a:tc>
                <a:tc>
                  <a:txBody>
                    <a:bodyPr/>
                    <a:lstStyle/>
                    <a:p>
                      <a:pPr marL="0" marR="0" algn="justLow" rtl="1">
                        <a:lnSpc>
                          <a:spcPct val="115000"/>
                        </a:lnSpc>
                        <a:spcBef>
                          <a:spcPts val="0"/>
                        </a:spcBef>
                        <a:spcAft>
                          <a:spcPts val="0"/>
                        </a:spcAft>
                      </a:pPr>
                      <a:r>
                        <a:rPr lang="ar-SA" sz="1800" b="0" dirty="0">
                          <a:solidFill>
                            <a:schemeClr val="tx2">
                              <a:lumMod val="25000"/>
                            </a:schemeClr>
                          </a:solidFill>
                          <a:latin typeface="Calibri"/>
                          <a:ea typeface="Calibri"/>
                          <a:cs typeface="A- Amir 1"/>
                        </a:rPr>
                        <a:t>تكون في صورة بودرة (مسحوق) مضاف إليها مادة مبللة ومفرقة.</a:t>
                      </a:r>
                      <a:endParaRPr lang="en-US" sz="1400" b="0" dirty="0">
                        <a:solidFill>
                          <a:schemeClr val="tx2">
                            <a:lumMod val="25000"/>
                          </a:schemeClr>
                        </a:solidFill>
                        <a:latin typeface="Calibri"/>
                        <a:ea typeface="Calibri"/>
                        <a:cs typeface="Arial"/>
                      </a:endParaRPr>
                    </a:p>
                  </a:txBody>
                  <a:tcPr marL="68580" marR="68580" marT="0" marB="0"/>
                </a:tc>
                <a:tc>
                  <a:txBody>
                    <a:bodyPr/>
                    <a:lstStyle/>
                    <a:p>
                      <a:pPr marL="0" marR="0" algn="justLow" rtl="1">
                        <a:lnSpc>
                          <a:spcPct val="115000"/>
                        </a:lnSpc>
                        <a:spcBef>
                          <a:spcPts val="0"/>
                        </a:spcBef>
                        <a:spcAft>
                          <a:spcPts val="0"/>
                        </a:spcAft>
                      </a:pPr>
                      <a:r>
                        <a:rPr lang="ar-LB" sz="1800" b="0" dirty="0">
                          <a:solidFill>
                            <a:schemeClr val="tx2">
                              <a:lumMod val="25000"/>
                            </a:schemeClr>
                          </a:solidFill>
                          <a:latin typeface="Cambria"/>
                          <a:ea typeface="Times New Roman"/>
                          <a:cs typeface="A- Amir 1"/>
                        </a:rPr>
                        <a:t>مساحيق قابلة للبلل </a:t>
                      </a:r>
                      <a:r>
                        <a:rPr lang="en-US" sz="1800" b="0" dirty="0">
                          <a:solidFill>
                            <a:schemeClr val="tx2">
                              <a:lumMod val="25000"/>
                            </a:schemeClr>
                          </a:solidFill>
                          <a:latin typeface="Cambria"/>
                          <a:ea typeface="Times New Roman"/>
                          <a:cs typeface="A- Amir 1"/>
                        </a:rPr>
                        <a:t>(wp)</a:t>
                      </a:r>
                      <a:endParaRPr lang="en-US" sz="1400" b="0" dirty="0">
                        <a:solidFill>
                          <a:schemeClr val="tx2">
                            <a:lumMod val="25000"/>
                          </a:schemeClr>
                        </a:solidFill>
                        <a:latin typeface="Calibri"/>
                        <a:ea typeface="Calibri"/>
                        <a:cs typeface="Arial"/>
                      </a:endParaRPr>
                    </a:p>
                  </a:txBody>
                  <a:tcPr marL="68580" marR="68580" marT="0" marB="0"/>
                </a:tc>
              </a:tr>
              <a:tr h="2029751">
                <a:tc>
                  <a:txBody>
                    <a:bodyPr/>
                    <a:lstStyle/>
                    <a:p>
                      <a:pPr marL="342900" marR="0" lvl="0" indent="-342900" algn="justLow" rtl="1">
                        <a:lnSpc>
                          <a:spcPct val="115000"/>
                        </a:lnSpc>
                        <a:spcBef>
                          <a:spcPts val="0"/>
                        </a:spcBef>
                        <a:spcAft>
                          <a:spcPts val="0"/>
                        </a:spcAft>
                        <a:buFont typeface="Calibri"/>
                        <a:buChar char="-"/>
                      </a:pPr>
                      <a:r>
                        <a:rPr lang="ar-LB" sz="1800" b="0" dirty="0">
                          <a:solidFill>
                            <a:schemeClr val="tx2">
                              <a:lumMod val="25000"/>
                            </a:schemeClr>
                          </a:solidFill>
                          <a:latin typeface="Calibri"/>
                          <a:ea typeface="Calibri"/>
                          <a:cs typeface="A- Amir 1"/>
                        </a:rPr>
                        <a:t>سريعة الامتصاص عن طريق جلد الإنسان والحيوان.</a:t>
                      </a:r>
                      <a:endParaRPr lang="en-US" sz="1400" b="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LB" sz="1800" b="0" dirty="0">
                          <a:solidFill>
                            <a:schemeClr val="tx2">
                              <a:lumMod val="25000"/>
                            </a:schemeClr>
                          </a:solidFill>
                          <a:latin typeface="Calibri"/>
                          <a:ea typeface="Calibri"/>
                          <a:cs typeface="A- Amir 1"/>
                        </a:rPr>
                        <a:t>صعوبة استعمالها مع الأسمدة السائلة لعدم قابلية مزجها.</a:t>
                      </a:r>
                      <a:endParaRPr lang="en-US" sz="1400" b="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LB" sz="1800" b="0" dirty="0">
                          <a:solidFill>
                            <a:schemeClr val="tx2">
                              <a:lumMod val="25000"/>
                            </a:schemeClr>
                          </a:solidFill>
                          <a:latin typeface="Calibri"/>
                          <a:ea typeface="Calibri"/>
                          <a:cs typeface="A- Amir 1"/>
                        </a:rPr>
                        <a:t>سريعة الاشتعال.تسبب إتلاف بعض الأجزاء المطاطية والبلاستيكية للمرش.</a:t>
                      </a:r>
                      <a:endParaRPr lang="en-US" sz="1400" b="0" dirty="0">
                        <a:solidFill>
                          <a:schemeClr val="tx2">
                            <a:lumMod val="25000"/>
                          </a:schemeClr>
                        </a:solidFill>
                        <a:latin typeface="Calibri"/>
                        <a:ea typeface="Calibri"/>
                        <a:cs typeface="A- Amir 1"/>
                      </a:endParaRPr>
                    </a:p>
                  </a:txBody>
                  <a:tcPr marL="68580" marR="68580" marT="0" marB="0"/>
                </a:tc>
                <a:tc>
                  <a:txBody>
                    <a:bodyPr/>
                    <a:lstStyle/>
                    <a:p>
                      <a:pPr marL="342900" marR="0" lvl="0" indent="-342900" algn="justLow" rtl="1">
                        <a:lnSpc>
                          <a:spcPct val="115000"/>
                        </a:lnSpc>
                        <a:spcBef>
                          <a:spcPts val="0"/>
                        </a:spcBef>
                        <a:spcAft>
                          <a:spcPts val="0"/>
                        </a:spcAft>
                        <a:buFont typeface="Calibri"/>
                        <a:buChar char="-"/>
                      </a:pPr>
                      <a:r>
                        <a:rPr lang="ar-SA" sz="1800" b="0" dirty="0">
                          <a:solidFill>
                            <a:schemeClr val="tx2">
                              <a:lumMod val="25000"/>
                            </a:schemeClr>
                          </a:solidFill>
                          <a:latin typeface="Calibri"/>
                          <a:ea typeface="Calibri"/>
                          <a:cs typeface="A- Amir 1"/>
                        </a:rPr>
                        <a:t>لا تسبب إغلاق فتحات المرش.</a:t>
                      </a:r>
                      <a:endParaRPr lang="en-US" sz="1400" b="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SA" sz="1800" b="0" dirty="0">
                          <a:solidFill>
                            <a:schemeClr val="tx2">
                              <a:lumMod val="25000"/>
                            </a:schemeClr>
                          </a:solidFill>
                          <a:latin typeface="Calibri"/>
                          <a:ea typeface="Calibri"/>
                          <a:cs typeface="A- Amir 1"/>
                        </a:rPr>
                        <a:t>تترك القليل من الرواسب على سطح النبات.</a:t>
                      </a:r>
                      <a:endParaRPr lang="en-US" sz="1400" b="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SA" sz="1800" b="0" dirty="0">
                          <a:solidFill>
                            <a:schemeClr val="tx2">
                              <a:lumMod val="25000"/>
                            </a:schemeClr>
                          </a:solidFill>
                          <a:latin typeface="Calibri"/>
                          <a:ea typeface="Calibri"/>
                          <a:cs typeface="A- Amir 1"/>
                        </a:rPr>
                        <a:t>تحتاج إلى قليل من التحريك لمزجها مع الماء في المرش.</a:t>
                      </a:r>
                      <a:endParaRPr lang="en-US" sz="1400" b="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SA" sz="1800" b="0" dirty="0">
                          <a:solidFill>
                            <a:schemeClr val="tx2">
                              <a:lumMod val="25000"/>
                            </a:schemeClr>
                          </a:solidFill>
                          <a:latin typeface="Calibri"/>
                          <a:ea typeface="Calibri"/>
                          <a:cs typeface="A- Amir 1"/>
                        </a:rPr>
                        <a:t>سهولة التعامل معها.</a:t>
                      </a:r>
                      <a:endParaRPr lang="en-US" sz="1400" b="0" dirty="0">
                        <a:solidFill>
                          <a:schemeClr val="tx2">
                            <a:lumMod val="25000"/>
                          </a:schemeClr>
                        </a:solidFill>
                        <a:latin typeface="Calibri"/>
                        <a:ea typeface="Calibri"/>
                        <a:cs typeface="A- Amir 1"/>
                      </a:endParaRPr>
                    </a:p>
                  </a:txBody>
                  <a:tcPr marL="68580" marR="68580" marT="0" marB="0"/>
                </a:tc>
                <a:tc>
                  <a:txBody>
                    <a:bodyPr/>
                    <a:lstStyle/>
                    <a:p>
                      <a:pPr marL="0" marR="0" algn="justLow" rtl="1">
                        <a:lnSpc>
                          <a:spcPct val="115000"/>
                        </a:lnSpc>
                        <a:spcBef>
                          <a:spcPts val="0"/>
                        </a:spcBef>
                        <a:spcAft>
                          <a:spcPts val="0"/>
                        </a:spcAft>
                      </a:pPr>
                      <a:r>
                        <a:rPr lang="ar-SA" sz="1800" b="0" dirty="0">
                          <a:solidFill>
                            <a:schemeClr val="tx2">
                              <a:lumMod val="25000"/>
                            </a:schemeClr>
                          </a:solidFill>
                          <a:latin typeface="Calibri"/>
                          <a:ea typeface="Calibri"/>
                          <a:cs typeface="A- Amir 1"/>
                        </a:rPr>
                        <a:t>تحتوي على المركب السام والمذيب العضوي ومادة مستحلبة، يتحلل المبيد المركز بالماء فيعطي محلولاً مستحلباً قابلاً للرش.</a:t>
                      </a:r>
                      <a:endParaRPr lang="en-US" sz="1400" b="0" dirty="0">
                        <a:solidFill>
                          <a:schemeClr val="tx2">
                            <a:lumMod val="25000"/>
                          </a:schemeClr>
                        </a:solidFill>
                        <a:latin typeface="Calibri"/>
                        <a:ea typeface="Calibri"/>
                        <a:cs typeface="Arial"/>
                      </a:endParaRPr>
                    </a:p>
                  </a:txBody>
                  <a:tcPr marL="68580" marR="68580" marT="0" marB="0"/>
                </a:tc>
                <a:tc>
                  <a:txBody>
                    <a:bodyPr/>
                    <a:lstStyle/>
                    <a:p>
                      <a:pPr marL="0" marR="0" algn="justLow" rtl="1">
                        <a:lnSpc>
                          <a:spcPct val="115000"/>
                        </a:lnSpc>
                        <a:spcBef>
                          <a:spcPts val="0"/>
                        </a:spcBef>
                        <a:spcAft>
                          <a:spcPts val="0"/>
                        </a:spcAft>
                      </a:pPr>
                      <a:r>
                        <a:rPr lang="ar-LB" sz="1800" b="0" dirty="0">
                          <a:solidFill>
                            <a:schemeClr val="tx2">
                              <a:lumMod val="25000"/>
                            </a:schemeClr>
                          </a:solidFill>
                          <a:latin typeface="Cambria"/>
                          <a:ea typeface="Times New Roman"/>
                          <a:cs typeface="A- Amir 1"/>
                        </a:rPr>
                        <a:t>المركبات </a:t>
                      </a:r>
                      <a:r>
                        <a:rPr lang="ar-LB" sz="1800" b="0" dirty="0" smtClean="0">
                          <a:solidFill>
                            <a:schemeClr val="tx2">
                              <a:lumMod val="25000"/>
                            </a:schemeClr>
                          </a:solidFill>
                          <a:latin typeface="Cambria"/>
                          <a:ea typeface="Times New Roman"/>
                          <a:cs typeface="A- Amir 1"/>
                        </a:rPr>
                        <a:t>القابلة </a:t>
                      </a:r>
                      <a:r>
                        <a:rPr lang="ar-LB" sz="1800" b="0" dirty="0">
                          <a:solidFill>
                            <a:schemeClr val="tx2">
                              <a:lumMod val="25000"/>
                            </a:schemeClr>
                          </a:solidFill>
                          <a:latin typeface="Cambria"/>
                          <a:ea typeface="Times New Roman"/>
                          <a:cs typeface="A- Amir 1"/>
                        </a:rPr>
                        <a:t>للاستحلاب </a:t>
                      </a:r>
                      <a:r>
                        <a:rPr lang="en-US" sz="1800" b="0" dirty="0">
                          <a:solidFill>
                            <a:schemeClr val="tx2">
                              <a:lumMod val="25000"/>
                            </a:schemeClr>
                          </a:solidFill>
                          <a:latin typeface="Cambria"/>
                          <a:ea typeface="Times New Roman"/>
                          <a:cs typeface="A- Amir 1"/>
                        </a:rPr>
                        <a:t>(EC)</a:t>
                      </a:r>
                      <a:endParaRPr lang="en-US" sz="1400" b="0" dirty="0">
                        <a:solidFill>
                          <a:schemeClr val="tx2">
                            <a:lumMod val="25000"/>
                          </a:schemeClr>
                        </a:solidFill>
                        <a:latin typeface="Calibri"/>
                        <a:ea typeface="Calibri"/>
                        <a:cs typeface="Arial"/>
                      </a:endParaRPr>
                    </a:p>
                  </a:txBody>
                  <a:tcPr marL="68580" marR="68580" marT="0" marB="0"/>
                </a:tc>
              </a:tr>
            </a:tbl>
          </a:graphicData>
        </a:graphic>
      </p:graphicFrame>
      <p:pic>
        <p:nvPicPr>
          <p:cNvPr id="3" name="Picture 2"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381000" y="685800"/>
          <a:ext cx="8305801" cy="5909653"/>
        </p:xfrm>
        <a:graphic>
          <a:graphicData uri="http://schemas.openxmlformats.org/drawingml/2006/table">
            <a:tbl>
              <a:tblPr firstRow="1" bandRow="1">
                <a:tableStyleId>{E8B1032C-EA38-4F05-BA0D-38AFFFC7BED3}</a:tableStyleId>
              </a:tblPr>
              <a:tblGrid>
                <a:gridCol w="3124200"/>
                <a:gridCol w="2209800"/>
                <a:gridCol w="1752600"/>
                <a:gridCol w="1219201"/>
              </a:tblGrid>
              <a:tr h="334431">
                <a:tc>
                  <a:txBody>
                    <a:bodyPr/>
                    <a:lstStyle/>
                    <a:p>
                      <a:pPr marL="0" marR="0" algn="ctr" rtl="1">
                        <a:lnSpc>
                          <a:spcPct val="115000"/>
                        </a:lnSpc>
                        <a:spcBef>
                          <a:spcPts val="0"/>
                        </a:spcBef>
                        <a:spcAft>
                          <a:spcPts val="0"/>
                        </a:spcAft>
                      </a:pPr>
                      <a:r>
                        <a:rPr lang="ar-LB" sz="1800" b="1" dirty="0">
                          <a:solidFill>
                            <a:schemeClr val="accent5">
                              <a:lumMod val="75000"/>
                            </a:schemeClr>
                          </a:solidFill>
                          <a:latin typeface="Cambria"/>
                          <a:ea typeface="Times New Roman"/>
                          <a:cs typeface="AGA Aladdin Regular"/>
                        </a:rPr>
                        <a:t>المساوئ</a:t>
                      </a:r>
                      <a:endParaRPr lang="en-US" sz="1100" dirty="0">
                        <a:solidFill>
                          <a:schemeClr val="accent5">
                            <a:lumMod val="75000"/>
                          </a:schemeClr>
                        </a:solidFill>
                        <a:latin typeface="Calibri"/>
                        <a:ea typeface="Calibri"/>
                        <a:cs typeface="Arial"/>
                      </a:endParaRPr>
                    </a:p>
                  </a:txBody>
                  <a:tcPr marL="68580" marR="68580" marT="0" marB="0"/>
                </a:tc>
                <a:tc>
                  <a:txBody>
                    <a:bodyPr/>
                    <a:lstStyle/>
                    <a:p>
                      <a:pPr marL="0" marR="0" algn="ctr" rtl="1">
                        <a:lnSpc>
                          <a:spcPct val="115000"/>
                        </a:lnSpc>
                        <a:spcBef>
                          <a:spcPts val="0"/>
                        </a:spcBef>
                        <a:spcAft>
                          <a:spcPts val="0"/>
                        </a:spcAft>
                      </a:pPr>
                      <a:r>
                        <a:rPr lang="ar-LB" sz="1800" b="1" dirty="0">
                          <a:solidFill>
                            <a:schemeClr val="accent5">
                              <a:lumMod val="75000"/>
                            </a:schemeClr>
                          </a:solidFill>
                          <a:latin typeface="Cambria"/>
                          <a:ea typeface="Times New Roman"/>
                          <a:cs typeface="AGA Aladdin Regular"/>
                        </a:rPr>
                        <a:t>المزايا</a:t>
                      </a:r>
                      <a:endParaRPr lang="en-US" sz="1100" dirty="0">
                        <a:solidFill>
                          <a:schemeClr val="accent5">
                            <a:lumMod val="75000"/>
                          </a:schemeClr>
                        </a:solidFill>
                        <a:latin typeface="Calibri"/>
                        <a:ea typeface="Calibri"/>
                        <a:cs typeface="Arial"/>
                      </a:endParaRPr>
                    </a:p>
                  </a:txBody>
                  <a:tcPr marL="68580" marR="68580" marT="0" marB="0"/>
                </a:tc>
                <a:tc>
                  <a:txBody>
                    <a:bodyPr/>
                    <a:lstStyle/>
                    <a:p>
                      <a:pPr marL="0" marR="0" algn="ctr" rtl="1">
                        <a:lnSpc>
                          <a:spcPct val="115000"/>
                        </a:lnSpc>
                        <a:spcBef>
                          <a:spcPts val="0"/>
                        </a:spcBef>
                        <a:spcAft>
                          <a:spcPts val="0"/>
                        </a:spcAft>
                      </a:pPr>
                      <a:r>
                        <a:rPr lang="ar-LB" sz="1800" b="1" dirty="0">
                          <a:solidFill>
                            <a:schemeClr val="accent5">
                              <a:lumMod val="75000"/>
                            </a:schemeClr>
                          </a:solidFill>
                          <a:latin typeface="Cambria"/>
                          <a:ea typeface="Times New Roman"/>
                          <a:cs typeface="AGA Aladdin Regular"/>
                        </a:rPr>
                        <a:t>تفصيل</a:t>
                      </a:r>
                      <a:endParaRPr lang="en-US" sz="1100" dirty="0">
                        <a:solidFill>
                          <a:schemeClr val="accent5">
                            <a:lumMod val="75000"/>
                          </a:schemeClr>
                        </a:solidFill>
                        <a:latin typeface="Calibri"/>
                        <a:ea typeface="Calibri"/>
                        <a:cs typeface="Arial"/>
                      </a:endParaRPr>
                    </a:p>
                  </a:txBody>
                  <a:tcPr marL="68580" marR="68580" marT="0" marB="0"/>
                </a:tc>
                <a:tc>
                  <a:txBody>
                    <a:bodyPr/>
                    <a:lstStyle/>
                    <a:p>
                      <a:pPr marL="0" marR="0" algn="ctr" rtl="1">
                        <a:lnSpc>
                          <a:spcPct val="115000"/>
                        </a:lnSpc>
                        <a:spcBef>
                          <a:spcPts val="0"/>
                        </a:spcBef>
                        <a:spcAft>
                          <a:spcPts val="0"/>
                        </a:spcAft>
                      </a:pPr>
                      <a:r>
                        <a:rPr lang="ar-LB" sz="1800" b="1" dirty="0">
                          <a:solidFill>
                            <a:schemeClr val="accent5">
                              <a:lumMod val="75000"/>
                            </a:schemeClr>
                          </a:solidFill>
                          <a:latin typeface="Cambria"/>
                          <a:ea typeface="Times New Roman"/>
                          <a:cs typeface="AGA Aladdin Regular"/>
                        </a:rPr>
                        <a:t>النوع</a:t>
                      </a:r>
                      <a:endParaRPr lang="en-US" sz="1100" dirty="0">
                        <a:solidFill>
                          <a:schemeClr val="accent5">
                            <a:lumMod val="75000"/>
                          </a:schemeClr>
                        </a:solidFill>
                        <a:latin typeface="Calibri"/>
                        <a:ea typeface="Calibri"/>
                        <a:cs typeface="Arial"/>
                      </a:endParaRPr>
                    </a:p>
                  </a:txBody>
                  <a:tcPr marL="68580" marR="68580" marT="0" marB="0"/>
                </a:tc>
              </a:tr>
              <a:tr h="1412052">
                <a:tc>
                  <a:txBody>
                    <a:bodyPr/>
                    <a:lstStyle/>
                    <a:p>
                      <a:pPr marL="342900" marR="0" lvl="0" indent="-342900" algn="justLow" rtl="1">
                        <a:lnSpc>
                          <a:spcPct val="115000"/>
                        </a:lnSpc>
                        <a:spcBef>
                          <a:spcPts val="0"/>
                        </a:spcBef>
                        <a:spcAft>
                          <a:spcPts val="0"/>
                        </a:spcAft>
                        <a:buFont typeface="Calibri"/>
                        <a:buChar char="-"/>
                      </a:pPr>
                      <a:r>
                        <a:rPr lang="ar-SA" sz="1600">
                          <a:solidFill>
                            <a:schemeClr val="tx2">
                              <a:lumMod val="25000"/>
                            </a:schemeClr>
                          </a:solidFill>
                          <a:latin typeface="Calibri"/>
                          <a:ea typeface="Calibri"/>
                          <a:cs typeface="A- Amir 1"/>
                        </a:rPr>
                        <a:t>فعالة فقط لاستعمالات خاصة.</a:t>
                      </a:r>
                      <a:endParaRPr lang="en-US" sz="120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SA" sz="1600">
                          <a:solidFill>
                            <a:schemeClr val="tx2">
                              <a:lumMod val="25000"/>
                            </a:schemeClr>
                          </a:solidFill>
                          <a:latin typeface="Calibri"/>
                          <a:ea typeface="Calibri"/>
                          <a:cs typeface="A- Amir 1"/>
                        </a:rPr>
                        <a:t>خطورة استنشاقها.</a:t>
                      </a:r>
                      <a:endParaRPr lang="en-US" sz="120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SA" sz="1600">
                          <a:solidFill>
                            <a:schemeClr val="tx2">
                              <a:lumMod val="25000"/>
                            </a:schemeClr>
                          </a:solidFill>
                          <a:latin typeface="Calibri"/>
                          <a:ea typeface="Calibri"/>
                          <a:cs typeface="A- Amir 1"/>
                        </a:rPr>
                        <a:t>خطورة تعريضها للحرارة المرتفعة واللهب.</a:t>
                      </a:r>
                      <a:endParaRPr lang="en-US" sz="1200">
                        <a:solidFill>
                          <a:schemeClr val="tx2">
                            <a:lumMod val="25000"/>
                          </a:schemeClr>
                        </a:solidFill>
                        <a:latin typeface="Calibri"/>
                        <a:ea typeface="Calibri"/>
                        <a:cs typeface="A- Amir 1"/>
                      </a:endParaRPr>
                    </a:p>
                  </a:txBody>
                  <a:tcPr marL="68580" marR="68580" marT="0" marB="0"/>
                </a:tc>
                <a:tc>
                  <a:txBody>
                    <a:bodyPr/>
                    <a:lstStyle/>
                    <a:p>
                      <a:pPr marL="342900" marR="0" lvl="0" indent="-342900" algn="justLow" rtl="1">
                        <a:lnSpc>
                          <a:spcPct val="115000"/>
                        </a:lnSpc>
                        <a:spcBef>
                          <a:spcPts val="0"/>
                        </a:spcBef>
                        <a:spcAft>
                          <a:spcPts val="0"/>
                        </a:spcAft>
                        <a:buFont typeface="Calibri"/>
                        <a:buChar char="-"/>
                      </a:pPr>
                      <a:r>
                        <a:rPr lang="ar-SA" sz="1600">
                          <a:solidFill>
                            <a:schemeClr val="tx2">
                              <a:lumMod val="25000"/>
                            </a:schemeClr>
                          </a:solidFill>
                          <a:latin typeface="Calibri"/>
                          <a:ea typeface="Calibri"/>
                          <a:cs typeface="A- Amir 1"/>
                        </a:rPr>
                        <a:t>جاهزة للاستعمال.</a:t>
                      </a:r>
                      <a:endParaRPr lang="en-US" sz="120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SA" sz="1600">
                          <a:solidFill>
                            <a:schemeClr val="tx2">
                              <a:lumMod val="25000"/>
                            </a:schemeClr>
                          </a:solidFill>
                          <a:latin typeface="Calibri"/>
                          <a:ea typeface="Calibri"/>
                          <a:cs typeface="A- Amir 1"/>
                        </a:rPr>
                        <a:t>سهلة التخزين.</a:t>
                      </a:r>
                      <a:endParaRPr lang="en-US" sz="120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SA" sz="1600">
                          <a:solidFill>
                            <a:schemeClr val="tx2">
                              <a:lumMod val="25000"/>
                            </a:schemeClr>
                          </a:solidFill>
                          <a:latin typeface="Calibri"/>
                          <a:ea typeface="Calibri"/>
                          <a:cs typeface="A- Amir 1"/>
                        </a:rPr>
                        <a:t>طريقة عملية جداً لشراء كمية قليلة من المبيد.</a:t>
                      </a:r>
                      <a:endParaRPr lang="en-US" sz="1200">
                        <a:solidFill>
                          <a:schemeClr val="tx2">
                            <a:lumMod val="25000"/>
                          </a:schemeClr>
                        </a:solidFill>
                        <a:latin typeface="Calibri"/>
                        <a:ea typeface="Calibri"/>
                        <a:cs typeface="A- Amir 1"/>
                      </a:endParaRPr>
                    </a:p>
                  </a:txBody>
                  <a:tcPr marL="68580" marR="68580" marT="0" marB="0"/>
                </a:tc>
                <a:tc>
                  <a:txBody>
                    <a:bodyPr/>
                    <a:lstStyle/>
                    <a:p>
                      <a:pPr marL="0" marR="0" algn="justLow" rtl="1">
                        <a:lnSpc>
                          <a:spcPct val="115000"/>
                        </a:lnSpc>
                        <a:spcBef>
                          <a:spcPts val="0"/>
                        </a:spcBef>
                        <a:spcAft>
                          <a:spcPts val="0"/>
                        </a:spcAft>
                      </a:pPr>
                      <a:r>
                        <a:rPr lang="ar-SA" sz="1600" dirty="0">
                          <a:solidFill>
                            <a:schemeClr val="tx2">
                              <a:lumMod val="25000"/>
                            </a:schemeClr>
                          </a:solidFill>
                          <a:latin typeface="Calibri"/>
                          <a:ea typeface="Calibri"/>
                          <a:cs typeface="A- Amir 1"/>
                        </a:rPr>
                        <a:t>تصنع من إذابة المبيد في مذيب غاز على درجة الحرارة العادية في اسطوانة معدنية تحت ضغط.</a:t>
                      </a:r>
                      <a:endParaRPr lang="en-US" sz="1200" dirty="0">
                        <a:solidFill>
                          <a:schemeClr val="tx2">
                            <a:lumMod val="25000"/>
                          </a:schemeClr>
                        </a:solidFill>
                        <a:latin typeface="Calibri"/>
                        <a:ea typeface="Calibri"/>
                        <a:cs typeface="Arial"/>
                      </a:endParaRPr>
                    </a:p>
                  </a:txBody>
                  <a:tcPr marL="68580" marR="68580" marT="0" marB="0"/>
                </a:tc>
                <a:tc>
                  <a:txBody>
                    <a:bodyPr/>
                    <a:lstStyle/>
                    <a:p>
                      <a:pPr marL="0" marR="0" algn="justLow" rtl="1">
                        <a:lnSpc>
                          <a:spcPct val="115000"/>
                        </a:lnSpc>
                        <a:spcBef>
                          <a:spcPts val="0"/>
                        </a:spcBef>
                        <a:spcAft>
                          <a:spcPts val="0"/>
                        </a:spcAft>
                      </a:pPr>
                      <a:r>
                        <a:rPr lang="ar-LB" sz="1400" b="1" dirty="0">
                          <a:solidFill>
                            <a:schemeClr val="tx2">
                              <a:lumMod val="25000"/>
                            </a:schemeClr>
                          </a:solidFill>
                          <a:latin typeface="Cambria"/>
                          <a:ea typeface="Times New Roman"/>
                          <a:cs typeface="A- Amir 1"/>
                        </a:rPr>
                        <a:t>الآيروسولات</a:t>
                      </a:r>
                      <a:endParaRPr lang="en-US" sz="1100" dirty="0">
                        <a:solidFill>
                          <a:schemeClr val="tx2">
                            <a:lumMod val="25000"/>
                          </a:schemeClr>
                        </a:solidFill>
                        <a:latin typeface="Calibri"/>
                        <a:ea typeface="Calibri"/>
                        <a:cs typeface="Arial"/>
                      </a:endParaRPr>
                    </a:p>
                  </a:txBody>
                  <a:tcPr marL="68580" marR="68580" marT="0" marB="0"/>
                </a:tc>
              </a:tr>
              <a:tr h="2270362">
                <a:tc>
                  <a:txBody>
                    <a:bodyPr/>
                    <a:lstStyle/>
                    <a:p>
                      <a:pPr marL="342900" marR="0" lvl="0" indent="-342900" algn="justLow" rtl="1">
                        <a:lnSpc>
                          <a:spcPct val="115000"/>
                        </a:lnSpc>
                        <a:spcBef>
                          <a:spcPts val="0"/>
                        </a:spcBef>
                        <a:spcAft>
                          <a:spcPts val="0"/>
                        </a:spcAft>
                        <a:buFont typeface="Calibri"/>
                        <a:buChar char="-"/>
                      </a:pPr>
                      <a:r>
                        <a:rPr lang="ar-SA" sz="1600" dirty="0">
                          <a:solidFill>
                            <a:schemeClr val="tx2">
                              <a:lumMod val="25000"/>
                            </a:schemeClr>
                          </a:solidFill>
                          <a:latin typeface="Calibri"/>
                          <a:ea typeface="Calibri"/>
                          <a:cs typeface="A- Amir 1"/>
                        </a:rPr>
                        <a:t>يجب إحكام إغلاق أماكن الاستخدام حتى لا يترسب إلى الخارج.</a:t>
                      </a:r>
                      <a:endParaRPr lang="en-US" sz="120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SA" sz="1600" dirty="0">
                          <a:solidFill>
                            <a:schemeClr val="tx2">
                              <a:lumMod val="25000"/>
                            </a:schemeClr>
                          </a:solidFill>
                          <a:latin typeface="Calibri"/>
                          <a:ea typeface="Calibri"/>
                          <a:cs typeface="A- Amir 1"/>
                        </a:rPr>
                        <a:t>شديد السمية للإنسان ومعظم الكائنات الحية.</a:t>
                      </a:r>
                      <a:endParaRPr lang="en-US" sz="120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SA" sz="1600" dirty="0">
                          <a:solidFill>
                            <a:schemeClr val="tx2">
                              <a:lumMod val="25000"/>
                            </a:schemeClr>
                          </a:solidFill>
                          <a:latin typeface="Calibri"/>
                          <a:ea typeface="Calibri"/>
                          <a:cs typeface="A- Amir 1"/>
                        </a:rPr>
                        <a:t>يحتاج استخدامها إلى وسائل حذر خاصة مثل الكمامات.</a:t>
                      </a:r>
                      <a:endParaRPr lang="en-US" sz="120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SA" sz="1600" dirty="0">
                          <a:solidFill>
                            <a:schemeClr val="tx2">
                              <a:lumMod val="25000"/>
                            </a:schemeClr>
                          </a:solidFill>
                          <a:latin typeface="Calibri"/>
                          <a:ea typeface="Calibri"/>
                          <a:cs typeface="A- Amir 1"/>
                        </a:rPr>
                        <a:t>يحتاج استخدامها إلى أشخاص ذوي خبرة علمية عالية.</a:t>
                      </a:r>
                      <a:endParaRPr lang="en-US" sz="1200" dirty="0">
                        <a:solidFill>
                          <a:schemeClr val="tx2">
                            <a:lumMod val="25000"/>
                          </a:schemeClr>
                        </a:solidFill>
                        <a:latin typeface="Calibri"/>
                        <a:ea typeface="Calibri"/>
                        <a:cs typeface="A- Amir 1"/>
                      </a:endParaRPr>
                    </a:p>
                  </a:txBody>
                  <a:tcPr marL="68580" marR="68580" marT="0" marB="0"/>
                </a:tc>
                <a:tc>
                  <a:txBody>
                    <a:bodyPr/>
                    <a:lstStyle/>
                    <a:p>
                      <a:pPr marL="342900" marR="0" lvl="0" indent="-342900" algn="justLow" rtl="1">
                        <a:lnSpc>
                          <a:spcPct val="115000"/>
                        </a:lnSpc>
                        <a:spcBef>
                          <a:spcPts val="0"/>
                        </a:spcBef>
                        <a:spcAft>
                          <a:spcPts val="0"/>
                        </a:spcAft>
                        <a:buFont typeface="Calibri"/>
                        <a:buChar char="-"/>
                      </a:pPr>
                      <a:r>
                        <a:rPr lang="ar-SA" sz="1600">
                          <a:solidFill>
                            <a:schemeClr val="tx2">
                              <a:lumMod val="25000"/>
                            </a:schemeClr>
                          </a:solidFill>
                          <a:latin typeface="Calibri"/>
                          <a:ea typeface="Calibri"/>
                          <a:cs typeface="A- Amir 1"/>
                        </a:rPr>
                        <a:t>فعالة ضد عدد كبير من الآفات.</a:t>
                      </a:r>
                      <a:endParaRPr lang="en-US" sz="120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SA" sz="1600">
                          <a:solidFill>
                            <a:schemeClr val="tx2">
                              <a:lumMod val="25000"/>
                            </a:schemeClr>
                          </a:solidFill>
                          <a:latin typeface="Calibri"/>
                          <a:ea typeface="Calibri"/>
                          <a:cs typeface="A- Amir 1"/>
                        </a:rPr>
                        <a:t>تصل إلى جميع الأماكن.</a:t>
                      </a:r>
                      <a:endParaRPr lang="en-US" sz="120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SA" sz="1600">
                          <a:solidFill>
                            <a:schemeClr val="tx2">
                              <a:lumMod val="25000"/>
                            </a:schemeClr>
                          </a:solidFill>
                          <a:latin typeface="Calibri"/>
                          <a:ea typeface="Calibri"/>
                          <a:cs typeface="A- Amir 1"/>
                        </a:rPr>
                        <a:t>استخدامها مرة واحدة فقط يقضي على معظم الآفات.</a:t>
                      </a:r>
                      <a:endParaRPr lang="en-US" sz="1200">
                        <a:solidFill>
                          <a:schemeClr val="tx2">
                            <a:lumMod val="25000"/>
                          </a:schemeClr>
                        </a:solidFill>
                        <a:latin typeface="Calibri"/>
                        <a:ea typeface="Calibri"/>
                        <a:cs typeface="A- Amir 1"/>
                      </a:endParaRPr>
                    </a:p>
                  </a:txBody>
                  <a:tcPr marL="68580" marR="68580" marT="0" marB="0"/>
                </a:tc>
                <a:tc>
                  <a:txBody>
                    <a:bodyPr/>
                    <a:lstStyle/>
                    <a:p>
                      <a:pPr marL="0" marR="0" algn="justLow" rtl="1">
                        <a:lnSpc>
                          <a:spcPct val="115000"/>
                        </a:lnSpc>
                        <a:spcBef>
                          <a:spcPts val="0"/>
                        </a:spcBef>
                        <a:spcAft>
                          <a:spcPts val="0"/>
                        </a:spcAft>
                      </a:pPr>
                      <a:r>
                        <a:rPr lang="ar-SA" sz="1600" dirty="0">
                          <a:solidFill>
                            <a:schemeClr val="tx2">
                              <a:lumMod val="25000"/>
                            </a:schemeClr>
                          </a:solidFill>
                          <a:latin typeface="Calibri"/>
                          <a:ea typeface="Calibri"/>
                          <a:cs typeface="A- Amir 1"/>
                        </a:rPr>
                        <a:t>التدخين في أماكن محصورة لقتل النيماتودا والأعشاب الضارة والحشرات المختلفة.</a:t>
                      </a:r>
                      <a:endParaRPr lang="en-US" sz="1200" dirty="0">
                        <a:solidFill>
                          <a:schemeClr val="tx2">
                            <a:lumMod val="25000"/>
                          </a:schemeClr>
                        </a:solidFill>
                        <a:latin typeface="Calibri"/>
                        <a:ea typeface="Calibri"/>
                        <a:cs typeface="Arial"/>
                      </a:endParaRPr>
                    </a:p>
                  </a:txBody>
                  <a:tcPr marL="68580" marR="68580" marT="0" marB="0"/>
                </a:tc>
                <a:tc>
                  <a:txBody>
                    <a:bodyPr/>
                    <a:lstStyle/>
                    <a:p>
                      <a:pPr marL="0" marR="0" algn="justLow" rtl="1">
                        <a:lnSpc>
                          <a:spcPct val="115000"/>
                        </a:lnSpc>
                        <a:spcBef>
                          <a:spcPts val="0"/>
                        </a:spcBef>
                        <a:spcAft>
                          <a:spcPts val="0"/>
                        </a:spcAft>
                      </a:pPr>
                      <a:r>
                        <a:rPr lang="ar-LB" sz="1400" b="1" dirty="0">
                          <a:solidFill>
                            <a:schemeClr val="tx2">
                              <a:lumMod val="25000"/>
                            </a:schemeClr>
                          </a:solidFill>
                          <a:latin typeface="Cambria"/>
                          <a:ea typeface="Times New Roman"/>
                          <a:cs typeface="A- Amir 1"/>
                        </a:rPr>
                        <a:t>المبخرات</a:t>
                      </a:r>
                      <a:endParaRPr lang="en-US" sz="1100" dirty="0">
                        <a:solidFill>
                          <a:schemeClr val="tx2">
                            <a:lumMod val="25000"/>
                          </a:schemeClr>
                        </a:solidFill>
                        <a:latin typeface="Calibri"/>
                        <a:ea typeface="Calibri"/>
                        <a:cs typeface="Arial"/>
                      </a:endParaRPr>
                    </a:p>
                  </a:txBody>
                  <a:tcPr marL="68580" marR="68580" marT="0" marB="0"/>
                </a:tc>
              </a:tr>
              <a:tr h="1698155">
                <a:tc>
                  <a:txBody>
                    <a:bodyPr/>
                    <a:lstStyle/>
                    <a:p>
                      <a:pPr marL="342900" marR="0" lvl="0" indent="-342900" algn="justLow" rtl="1">
                        <a:lnSpc>
                          <a:spcPct val="115000"/>
                        </a:lnSpc>
                        <a:spcBef>
                          <a:spcPts val="0"/>
                        </a:spcBef>
                        <a:spcAft>
                          <a:spcPts val="0"/>
                        </a:spcAft>
                        <a:buFont typeface="Calibri"/>
                        <a:buChar char="-"/>
                      </a:pPr>
                      <a:r>
                        <a:rPr lang="ar-SA" sz="1600" dirty="0">
                          <a:solidFill>
                            <a:schemeClr val="tx2">
                              <a:lumMod val="25000"/>
                            </a:schemeClr>
                          </a:solidFill>
                          <a:latin typeface="Calibri"/>
                          <a:ea typeface="Calibri"/>
                          <a:cs typeface="A- Amir 1"/>
                        </a:rPr>
                        <a:t>سهولة وصولها إلى متناول الأطفال.</a:t>
                      </a:r>
                      <a:endParaRPr lang="en-US" sz="120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SA" sz="1600" dirty="0">
                          <a:solidFill>
                            <a:schemeClr val="tx2">
                              <a:lumMod val="25000"/>
                            </a:schemeClr>
                          </a:solidFill>
                          <a:latin typeface="Calibri"/>
                          <a:ea typeface="Calibri"/>
                          <a:cs typeface="A- Amir 1"/>
                        </a:rPr>
                        <a:t>قد تؤدي إلى قتل الحيوانات غير المستهدفة.</a:t>
                      </a:r>
                      <a:endParaRPr lang="en-US" sz="1200" dirty="0">
                        <a:solidFill>
                          <a:schemeClr val="tx2">
                            <a:lumMod val="25000"/>
                          </a:schemeClr>
                        </a:solidFill>
                        <a:latin typeface="Calibri"/>
                        <a:ea typeface="Calibri"/>
                        <a:cs typeface="A- Amir 1"/>
                      </a:endParaRPr>
                    </a:p>
                  </a:txBody>
                  <a:tcPr marL="68580" marR="68580" marT="0" marB="0"/>
                </a:tc>
                <a:tc>
                  <a:txBody>
                    <a:bodyPr/>
                    <a:lstStyle/>
                    <a:p>
                      <a:pPr marL="342900" marR="0" lvl="0" indent="-342900" algn="justLow" rtl="1">
                        <a:lnSpc>
                          <a:spcPct val="115000"/>
                        </a:lnSpc>
                        <a:spcBef>
                          <a:spcPts val="0"/>
                        </a:spcBef>
                        <a:spcAft>
                          <a:spcPts val="0"/>
                        </a:spcAft>
                        <a:buFont typeface="Calibri"/>
                        <a:buChar char="-"/>
                      </a:pPr>
                      <a:r>
                        <a:rPr lang="ar-SA" sz="1600" dirty="0">
                          <a:solidFill>
                            <a:schemeClr val="tx2">
                              <a:lumMod val="25000"/>
                            </a:schemeClr>
                          </a:solidFill>
                          <a:latin typeface="Calibri"/>
                          <a:ea typeface="Calibri"/>
                          <a:cs typeface="A- Amir 1"/>
                        </a:rPr>
                        <a:t>جاهزة للاستخدام.</a:t>
                      </a:r>
                      <a:endParaRPr lang="en-US" sz="120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SA" sz="1600" dirty="0">
                          <a:solidFill>
                            <a:schemeClr val="tx2">
                              <a:lumMod val="25000"/>
                            </a:schemeClr>
                          </a:solidFill>
                          <a:latin typeface="Calibri"/>
                          <a:ea typeface="Calibri"/>
                          <a:cs typeface="A- Amir 1"/>
                        </a:rPr>
                        <a:t>لا حاجة لتغطية كل الأماكن لأن الآفة تنجذب نحو المبيد.</a:t>
                      </a:r>
                      <a:endParaRPr lang="en-US" sz="1200" dirty="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r>
                        <a:rPr lang="ar-SA" sz="1600" dirty="0">
                          <a:solidFill>
                            <a:schemeClr val="tx2">
                              <a:lumMod val="25000"/>
                            </a:schemeClr>
                          </a:solidFill>
                          <a:latin typeface="Calibri"/>
                          <a:ea typeface="Calibri"/>
                          <a:cs typeface="A- Amir 1"/>
                        </a:rPr>
                        <a:t>تكافح الآفة التي تتحرك داخل وخارج المباني</a:t>
                      </a:r>
                      <a:r>
                        <a:rPr lang="ar-SA" sz="1600" dirty="0" smtClean="0">
                          <a:solidFill>
                            <a:schemeClr val="tx2">
                              <a:lumMod val="25000"/>
                            </a:schemeClr>
                          </a:solidFill>
                          <a:latin typeface="Calibri"/>
                          <a:ea typeface="Calibri"/>
                          <a:cs typeface="A- Amir 1"/>
                        </a:rPr>
                        <a:t>.</a:t>
                      </a:r>
                      <a:endParaRPr lang="ar-LB" sz="1600" dirty="0" smtClean="0">
                        <a:solidFill>
                          <a:schemeClr val="tx2">
                            <a:lumMod val="25000"/>
                          </a:schemeClr>
                        </a:solidFill>
                        <a:latin typeface="Calibri"/>
                        <a:ea typeface="Calibri"/>
                        <a:cs typeface="A- Amir 1"/>
                      </a:endParaRPr>
                    </a:p>
                    <a:p>
                      <a:pPr marL="342900" marR="0" lvl="0" indent="-342900" algn="justLow" rtl="1">
                        <a:lnSpc>
                          <a:spcPct val="115000"/>
                        </a:lnSpc>
                        <a:spcBef>
                          <a:spcPts val="0"/>
                        </a:spcBef>
                        <a:spcAft>
                          <a:spcPts val="0"/>
                        </a:spcAft>
                        <a:buFont typeface="Calibri"/>
                        <a:buChar char="-"/>
                      </a:pPr>
                      <a:endParaRPr lang="en-US" sz="1200" dirty="0">
                        <a:solidFill>
                          <a:schemeClr val="tx2">
                            <a:lumMod val="25000"/>
                          </a:schemeClr>
                        </a:solidFill>
                        <a:latin typeface="Calibri"/>
                        <a:ea typeface="Calibri"/>
                        <a:cs typeface="A- Amir 1"/>
                      </a:endParaRPr>
                    </a:p>
                  </a:txBody>
                  <a:tcPr marL="68580" marR="68580" marT="0" marB="0"/>
                </a:tc>
                <a:tc>
                  <a:txBody>
                    <a:bodyPr/>
                    <a:lstStyle/>
                    <a:p>
                      <a:pPr marL="0" marR="0" algn="justLow" rtl="1">
                        <a:lnSpc>
                          <a:spcPct val="115000"/>
                        </a:lnSpc>
                        <a:spcBef>
                          <a:spcPts val="0"/>
                        </a:spcBef>
                        <a:spcAft>
                          <a:spcPts val="0"/>
                        </a:spcAft>
                      </a:pPr>
                      <a:r>
                        <a:rPr lang="ar-LB" sz="1600" dirty="0">
                          <a:solidFill>
                            <a:schemeClr val="tx2">
                              <a:lumMod val="25000"/>
                            </a:schemeClr>
                          </a:solidFill>
                          <a:latin typeface="Calibri"/>
                          <a:ea typeface="Calibri"/>
                          <a:cs typeface="A- Amir 1"/>
                        </a:rPr>
                        <a:t>أقراص تستخدم لجذب الآفة</a:t>
                      </a:r>
                      <a:endParaRPr lang="en-US" sz="1200" dirty="0">
                        <a:solidFill>
                          <a:schemeClr val="tx2">
                            <a:lumMod val="25000"/>
                          </a:schemeClr>
                        </a:solidFill>
                        <a:latin typeface="Calibri"/>
                        <a:ea typeface="Calibri"/>
                        <a:cs typeface="Arial"/>
                      </a:endParaRPr>
                    </a:p>
                  </a:txBody>
                  <a:tcPr marL="68580" marR="68580" marT="0" marB="0"/>
                </a:tc>
                <a:tc>
                  <a:txBody>
                    <a:bodyPr/>
                    <a:lstStyle/>
                    <a:p>
                      <a:pPr marL="0" marR="0" algn="justLow" rtl="1">
                        <a:lnSpc>
                          <a:spcPct val="115000"/>
                        </a:lnSpc>
                        <a:spcBef>
                          <a:spcPts val="0"/>
                        </a:spcBef>
                        <a:spcAft>
                          <a:spcPts val="0"/>
                        </a:spcAft>
                      </a:pPr>
                      <a:r>
                        <a:rPr lang="ar-LB" sz="1400" b="1" dirty="0">
                          <a:solidFill>
                            <a:schemeClr val="tx2">
                              <a:lumMod val="25000"/>
                            </a:schemeClr>
                          </a:solidFill>
                          <a:latin typeface="Cambria"/>
                          <a:ea typeface="Times New Roman"/>
                          <a:cs typeface="A- Amir 1"/>
                        </a:rPr>
                        <a:t>الطعوم </a:t>
                      </a:r>
                      <a:r>
                        <a:rPr lang="en-US" sz="1400" b="1" dirty="0">
                          <a:solidFill>
                            <a:schemeClr val="tx2">
                              <a:lumMod val="25000"/>
                            </a:schemeClr>
                          </a:solidFill>
                          <a:latin typeface="Cambria"/>
                          <a:ea typeface="Times New Roman"/>
                          <a:cs typeface="A- Amir 1"/>
                        </a:rPr>
                        <a:t>(B)</a:t>
                      </a:r>
                      <a:endParaRPr lang="en-US" sz="1100" dirty="0">
                        <a:solidFill>
                          <a:schemeClr val="tx2">
                            <a:lumMod val="25000"/>
                          </a:schemeClr>
                        </a:solidFill>
                        <a:latin typeface="Calibri"/>
                        <a:ea typeface="Calibri"/>
                        <a:cs typeface="Arial"/>
                      </a:endParaRPr>
                    </a:p>
                  </a:txBody>
                  <a:tcPr marL="68580" marR="68580" marT="0" marB="0"/>
                </a:tc>
              </a:tr>
            </a:tbl>
          </a:graphicData>
        </a:graphic>
      </p:graphicFrame>
      <p:pic>
        <p:nvPicPr>
          <p:cNvPr id="3" name="Picture 2"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15112"/>
          </a:xfrm>
        </p:spPr>
        <p:txBody>
          <a:bodyPr>
            <a:normAutofit fontScale="90000"/>
          </a:bodyPr>
          <a:lstStyle/>
          <a:p>
            <a:endParaRPr lang="en-US" dirty="0"/>
          </a:p>
        </p:txBody>
      </p:sp>
      <p:sp>
        <p:nvSpPr>
          <p:cNvPr id="3" name="Content Placeholder 2"/>
          <p:cNvSpPr>
            <a:spLocks noGrp="1"/>
          </p:cNvSpPr>
          <p:nvPr>
            <p:ph idx="1"/>
          </p:nvPr>
        </p:nvSpPr>
        <p:spPr>
          <a:xfrm>
            <a:off x="457200" y="1524000"/>
            <a:ext cx="8229600" cy="4800600"/>
          </a:xfrm>
        </p:spPr>
        <p:txBody>
          <a:bodyPr/>
          <a:lstStyle/>
          <a:p>
            <a:pPr algn="r" rtl="1">
              <a:buNone/>
            </a:pPr>
            <a:r>
              <a:rPr lang="ar-LB" dirty="0" smtClean="0">
                <a:solidFill>
                  <a:schemeClr val="accent5">
                    <a:lumMod val="75000"/>
                  </a:schemeClr>
                </a:solidFill>
              </a:rPr>
              <a:t>عند الحاجة الملحة لرش المبيدات يجب الإحتياط لأمور أساسية قبل المباشرة</a:t>
            </a:r>
          </a:p>
          <a:p>
            <a:pPr algn="r" rtl="1">
              <a:buNone/>
            </a:pPr>
            <a:r>
              <a:rPr lang="ar-LB" dirty="0" smtClean="0">
                <a:solidFill>
                  <a:schemeClr val="accent5">
                    <a:lumMod val="75000"/>
                  </a:schemeClr>
                </a:solidFill>
              </a:rPr>
              <a:t>بالرش، وهي بالغة الأهمية:</a:t>
            </a:r>
          </a:p>
          <a:p>
            <a:pPr algn="r" rtl="1"/>
            <a:r>
              <a:rPr lang="ar-LB" dirty="0" smtClean="0"/>
              <a:t>إقرأ النشرة الفنية الملصقة على عبوة الدواء بتمعن بالغ أو استشر الأخصائيين في أمكنة شرائها.</a:t>
            </a:r>
          </a:p>
          <a:p>
            <a:pPr algn="r" rtl="1"/>
            <a:r>
              <a:rPr lang="ar-LB" dirty="0" smtClean="0"/>
              <a:t>تجهيز ثياب خاصة بالرش.</a:t>
            </a:r>
          </a:p>
          <a:p>
            <a:pPr algn="r" rtl="1"/>
            <a:r>
              <a:rPr lang="ar-LB" dirty="0" smtClean="0"/>
              <a:t>مراقبة الطقس وعوامله من حرارة عالية وسرعة رياح.</a:t>
            </a:r>
          </a:p>
          <a:p>
            <a:pPr algn="r" rtl="1"/>
            <a:r>
              <a:rPr lang="ar-LB" dirty="0" smtClean="0"/>
              <a:t>تعلم بعض الرموز ومعانيها التي تتواجد على عبوات المبيدات.</a:t>
            </a:r>
          </a:p>
          <a:p>
            <a:pPr algn="r" rtl="1"/>
            <a:r>
              <a:rPr lang="ar-LB" dirty="0" smtClean="0"/>
              <a:t>إقرأ ملصق المبيد، وبحال عدم الفهم إستشر الخبراء بذلك مع التركيز على الإحتياطيات اللازمة.</a:t>
            </a:r>
            <a:endParaRPr lang="en-US" dirty="0"/>
          </a:p>
        </p:txBody>
      </p:sp>
      <p:pic>
        <p:nvPicPr>
          <p:cNvPr id="4" name="Picture 3"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438912"/>
          </a:xfrm>
        </p:spPr>
        <p:txBody>
          <a:bodyPr>
            <a:normAutofit fontScale="90000"/>
          </a:bodyPr>
          <a:lstStyle/>
          <a:p>
            <a:endParaRPr lang="en-US" dirty="0"/>
          </a:p>
        </p:txBody>
      </p:sp>
      <p:sp>
        <p:nvSpPr>
          <p:cNvPr id="3" name="Content Placeholder 2"/>
          <p:cNvSpPr>
            <a:spLocks noGrp="1"/>
          </p:cNvSpPr>
          <p:nvPr>
            <p:ph idx="1"/>
          </p:nvPr>
        </p:nvSpPr>
        <p:spPr>
          <a:xfrm>
            <a:off x="457200" y="1447800"/>
            <a:ext cx="8229600" cy="4876800"/>
          </a:xfrm>
        </p:spPr>
        <p:txBody>
          <a:bodyPr/>
          <a:lstStyle/>
          <a:p>
            <a:pPr algn="r" rtl="1"/>
            <a:r>
              <a:rPr lang="ar-LB" dirty="0" smtClean="0"/>
              <a:t>التقيد بالنسب الموصى بها مع الإستعمال الإجباري للمكاييل والموازين الصحيحة.</a:t>
            </a:r>
          </a:p>
          <a:p>
            <a:pPr algn="r" rtl="1"/>
            <a:r>
              <a:rPr lang="ar-LB" dirty="0" smtClean="0"/>
              <a:t>استعمل الكفوف الواقية وعدم استعمال اليدين مع التحريك.</a:t>
            </a:r>
          </a:p>
          <a:p>
            <a:pPr algn="r" rtl="1"/>
            <a:r>
              <a:rPr lang="ar-LB" dirty="0" smtClean="0"/>
              <a:t>في حال توقيت الرش إبدأ صباحا عند بزوغ الشمس وتحاشى الرش في أوقات اشتداد الحرارة.</a:t>
            </a:r>
          </a:p>
          <a:p>
            <a:pPr algn="r" rtl="1"/>
            <a:r>
              <a:rPr lang="ar-LB" dirty="0" smtClean="0"/>
              <a:t>أعطي ظهرك لإتجاه الهواء.</a:t>
            </a:r>
          </a:p>
          <a:p>
            <a:pPr algn="r" rtl="1"/>
            <a:r>
              <a:rPr lang="ar-LB" dirty="0" smtClean="0"/>
              <a:t>لباس الرش يجب أن يغطي أكثر أجزاء الجسم ويجب أن تتوفر فيه الراحة (أكمام طويلة، قبعة، حذاء طويل).</a:t>
            </a:r>
          </a:p>
          <a:p>
            <a:pPr algn="r" rtl="1"/>
            <a:r>
              <a:rPr lang="ar-LB" dirty="0" smtClean="0"/>
              <a:t>استخدام القفازات (كفوف) والنظارات الواقية.</a:t>
            </a:r>
          </a:p>
        </p:txBody>
      </p:sp>
      <p:pic>
        <p:nvPicPr>
          <p:cNvPr id="4" name="Picture 3"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438912"/>
          </a:xfrm>
        </p:spPr>
        <p:txBody>
          <a:bodyPr>
            <a:normAutofit fontScale="90000"/>
          </a:bodyPr>
          <a:lstStyle/>
          <a:p>
            <a:endParaRPr lang="en-US" dirty="0"/>
          </a:p>
        </p:txBody>
      </p:sp>
      <p:sp>
        <p:nvSpPr>
          <p:cNvPr id="3" name="Content Placeholder 2"/>
          <p:cNvSpPr>
            <a:spLocks noGrp="1"/>
          </p:cNvSpPr>
          <p:nvPr>
            <p:ph idx="1"/>
          </p:nvPr>
        </p:nvSpPr>
        <p:spPr>
          <a:xfrm>
            <a:off x="457200" y="1524000"/>
            <a:ext cx="8229600" cy="4800600"/>
          </a:xfrm>
        </p:spPr>
        <p:txBody>
          <a:bodyPr/>
          <a:lstStyle/>
          <a:p>
            <a:pPr algn="r" rtl="1"/>
            <a:r>
              <a:rPr lang="ar-LB" dirty="0" smtClean="0"/>
              <a:t>استخدم الكمامات الخفيفة الواقية.</a:t>
            </a:r>
          </a:p>
          <a:p>
            <a:pPr algn="r" rtl="1"/>
            <a:r>
              <a:rPr lang="ar-LB" dirty="0" smtClean="0"/>
              <a:t>بعد الرش مباشرة إغتسل جيدا مع غسل ملابسك بالماء والصابون.</a:t>
            </a:r>
          </a:p>
          <a:p>
            <a:pPr algn="r" rtl="1"/>
            <a:r>
              <a:rPr lang="ar-LB" dirty="0" smtClean="0"/>
              <a:t>لا تأكل أو تشرب أو تدخن أو تقوم بأي عمل قبل غسل اليدين بالماء والصابون.</a:t>
            </a:r>
          </a:p>
          <a:p>
            <a:pPr algn="r" rtl="1"/>
            <a:r>
              <a:rPr lang="ar-LB" dirty="0" smtClean="0"/>
              <a:t>في حال حدوث أي ملامسة للمبيد عليك بغسل المكان بالماء والصابون جيدا.</a:t>
            </a:r>
          </a:p>
          <a:p>
            <a:pPr algn="r" rtl="1"/>
            <a:r>
              <a:rPr lang="ar-LB" dirty="0" smtClean="0"/>
              <a:t>إذا تعرضت للمبيد بشكل مباشر وأصبت بتقرحات جلدية أو شعرت بالإعياء عليك بزيادة الطبيب حالا مصحوبا بنشرة عن المبيد الذي استعملته حتى تتم المعالجة بشكل تام وصحيح.</a:t>
            </a:r>
            <a:endParaRPr lang="en-US" dirty="0"/>
          </a:p>
        </p:txBody>
      </p:sp>
      <p:pic>
        <p:nvPicPr>
          <p:cNvPr id="4" name="Picture 3"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96112"/>
          </a:xfrm>
        </p:spPr>
        <p:txBody>
          <a:bodyPr>
            <a:noAutofit/>
          </a:bodyPr>
          <a:lstStyle/>
          <a:p>
            <a:pPr algn="r" rtl="1"/>
            <a:r>
              <a:rPr lang="ar-LB" sz="4000" b="1" dirty="0" smtClean="0">
                <a:solidFill>
                  <a:schemeClr val="accent5">
                    <a:lumMod val="75000"/>
                  </a:schemeClr>
                </a:solidFill>
              </a:rPr>
              <a:t>الرموز المستخدمة عالميا لتبيان خطورة المواد المستعملة:</a:t>
            </a:r>
            <a:endParaRPr lang="en-US" sz="4000" b="1" dirty="0">
              <a:solidFill>
                <a:schemeClr val="accent5">
                  <a:lumMod val="75000"/>
                </a:schemeClr>
              </a:solidFill>
            </a:endParaRPr>
          </a:p>
        </p:txBody>
      </p:sp>
      <p:sp>
        <p:nvSpPr>
          <p:cNvPr id="3" name="Content Placeholder 2"/>
          <p:cNvSpPr>
            <a:spLocks noGrp="1"/>
          </p:cNvSpPr>
          <p:nvPr>
            <p:ph idx="1"/>
          </p:nvPr>
        </p:nvSpPr>
        <p:spPr>
          <a:xfrm>
            <a:off x="457200" y="1828800"/>
            <a:ext cx="8229600" cy="4495800"/>
          </a:xfrm>
        </p:spPr>
        <p:txBody>
          <a:bodyPr/>
          <a:lstStyle/>
          <a:p>
            <a:pPr algn="r" rtl="1">
              <a:buFontTx/>
              <a:buChar char="-"/>
            </a:pPr>
            <a:r>
              <a:rPr lang="ar-LB" dirty="0" smtClean="0"/>
              <a:t>باراكوات ديمتوات</a:t>
            </a:r>
          </a:p>
          <a:p>
            <a:pPr algn="r" rtl="1">
              <a:buFontTx/>
              <a:buChar char="-"/>
            </a:pPr>
            <a:r>
              <a:rPr lang="ar-LB" dirty="0" smtClean="0"/>
              <a:t>نوغوس.</a:t>
            </a:r>
          </a:p>
          <a:p>
            <a:pPr algn="r" rtl="1">
              <a:buFontTx/>
              <a:buChar char="-"/>
            </a:pPr>
            <a:r>
              <a:rPr lang="ar-LB" dirty="0" smtClean="0"/>
              <a:t>براثيون.</a:t>
            </a:r>
          </a:p>
          <a:p>
            <a:pPr algn="r" rtl="1">
              <a:buFontTx/>
              <a:buChar char="-"/>
            </a:pPr>
            <a:r>
              <a:rPr lang="ar-LB" dirty="0" smtClean="0"/>
              <a:t>داي ألدرين.</a:t>
            </a:r>
          </a:p>
          <a:p>
            <a:pPr algn="r" rtl="1">
              <a:buFontTx/>
              <a:buChar char="-"/>
            </a:pPr>
            <a:r>
              <a:rPr lang="ar-LB" dirty="0" smtClean="0"/>
              <a:t>فوسفاميدون.</a:t>
            </a:r>
          </a:p>
          <a:p>
            <a:pPr algn="r" rtl="1">
              <a:buFontTx/>
              <a:buChar char="-"/>
            </a:pPr>
            <a:r>
              <a:rPr lang="ar-LB" dirty="0" smtClean="0"/>
              <a:t>فوسفيد الزنك.</a:t>
            </a:r>
          </a:p>
          <a:p>
            <a:pPr algn="r" rtl="1">
              <a:buFontTx/>
              <a:buChar char="-"/>
            </a:pPr>
            <a:r>
              <a:rPr lang="ar-LB" dirty="0" smtClean="0"/>
              <a:t>سوبر أسيد.</a:t>
            </a:r>
            <a:endParaRPr lang="en-US" dirty="0"/>
          </a:p>
        </p:txBody>
      </p:sp>
      <p:pic>
        <p:nvPicPr>
          <p:cNvPr id="4" name="Picture 3"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304800" y="1066800"/>
          <a:ext cx="8153400" cy="5257800"/>
        </p:xfrm>
        <a:graphic>
          <a:graphicData uri="http://schemas.openxmlformats.org/drawingml/2006/chart">
            <c:chart xmlns:c="http://schemas.openxmlformats.org/drawingml/2006/chart" xmlns:r="http://schemas.openxmlformats.org/officeDocument/2006/relationships" r:id="rId2"/>
          </a:graphicData>
        </a:graphic>
      </p:graphicFrame>
      <p:pic>
        <p:nvPicPr>
          <p:cNvPr id="3" name="Picture 2" descr="C:\Documents and Settings\rolla\My Documents\My Pictures\Untitled-1.jpg"/>
          <p:cNvPicPr/>
          <p:nvPr/>
        </p:nvPicPr>
        <p:blipFill>
          <a:blip r:embed="rId3"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4"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fontScale="90000"/>
          </a:bodyPr>
          <a:lstStyle/>
          <a:p>
            <a:pPr algn="r" rtl="1"/>
            <a:r>
              <a:rPr lang="en-US" dirty="0" smtClean="0"/>
              <a:t>  </a:t>
            </a:r>
            <a:r>
              <a:rPr lang="ar-LB" dirty="0" smtClean="0"/>
              <a:t> </a:t>
            </a:r>
            <a:endParaRPr lang="en-US" dirty="0"/>
          </a:p>
        </p:txBody>
      </p:sp>
      <p:sp>
        <p:nvSpPr>
          <p:cNvPr id="3" name="Content Placeholder 2"/>
          <p:cNvSpPr>
            <a:spLocks noGrp="1"/>
          </p:cNvSpPr>
          <p:nvPr>
            <p:ph idx="1"/>
          </p:nvPr>
        </p:nvSpPr>
        <p:spPr>
          <a:xfrm>
            <a:off x="457200" y="914400"/>
            <a:ext cx="8229600" cy="5410200"/>
          </a:xfrm>
        </p:spPr>
        <p:txBody>
          <a:bodyPr/>
          <a:lstStyle/>
          <a:p>
            <a:pPr algn="r" rtl="1">
              <a:buNone/>
            </a:pPr>
            <a:r>
              <a:rPr lang="ar-SA" dirty="0" smtClean="0">
                <a:solidFill>
                  <a:schemeClr val="tx2">
                    <a:lumMod val="25000"/>
                  </a:schemeClr>
                </a:solidFill>
                <a:cs typeface="A- Amir 1" pitchFamily="2" charset="-78"/>
              </a:rPr>
              <a:t>معطيات علمية خطتها الأرقام واستنبطتها المؤشرات, ولكن وبحسب منظمة</a:t>
            </a:r>
            <a:endParaRPr lang="en-US" dirty="0" smtClean="0">
              <a:solidFill>
                <a:schemeClr val="tx2">
                  <a:lumMod val="25000"/>
                </a:schemeClr>
              </a:solidFill>
              <a:cs typeface="A- Amir 1" pitchFamily="2" charset="-78"/>
            </a:endParaRPr>
          </a:p>
          <a:p>
            <a:pPr algn="r" rtl="1">
              <a:buNone/>
            </a:pPr>
            <a:r>
              <a:rPr lang="ar-SA" dirty="0" smtClean="0">
                <a:solidFill>
                  <a:schemeClr val="tx2">
                    <a:lumMod val="25000"/>
                  </a:schemeClr>
                </a:solidFill>
                <a:cs typeface="A- Amir 1" pitchFamily="2" charset="-78"/>
              </a:rPr>
              <a:t>الصحة العالمية (</a:t>
            </a:r>
            <a:r>
              <a:rPr lang="en-US" dirty="0" smtClean="0">
                <a:solidFill>
                  <a:schemeClr val="tx2">
                    <a:lumMod val="25000"/>
                  </a:schemeClr>
                </a:solidFill>
                <a:cs typeface="A- Amir 1" pitchFamily="2" charset="-78"/>
              </a:rPr>
              <a:t>WHO</a:t>
            </a:r>
            <a:r>
              <a:rPr lang="ar-SA" dirty="0" smtClean="0">
                <a:solidFill>
                  <a:schemeClr val="tx2">
                    <a:lumMod val="25000"/>
                  </a:schemeClr>
                </a:solidFill>
                <a:cs typeface="A- Amir 1" pitchFamily="2" charset="-78"/>
              </a:rPr>
              <a:t>) نجد أن تصنيف المبيدات يندرج الى ثلاث فئات</a:t>
            </a:r>
            <a:endParaRPr lang="en-US" dirty="0" smtClean="0">
              <a:solidFill>
                <a:schemeClr val="tx2">
                  <a:lumMod val="25000"/>
                </a:schemeClr>
              </a:solidFill>
              <a:cs typeface="A- Amir 1" pitchFamily="2" charset="-78"/>
            </a:endParaRPr>
          </a:p>
          <a:p>
            <a:pPr algn="r" rtl="1">
              <a:buNone/>
            </a:pPr>
            <a:r>
              <a:rPr lang="ar-SA" dirty="0" smtClean="0">
                <a:solidFill>
                  <a:schemeClr val="tx2">
                    <a:lumMod val="25000"/>
                  </a:schemeClr>
                </a:solidFill>
                <a:cs typeface="A- Amir 1" pitchFamily="2" charset="-78"/>
              </a:rPr>
              <a:t>وفقاً للجرعة القاتلة النصفية عن طريق الفم أو الجلد( </a:t>
            </a:r>
            <a:r>
              <a:rPr lang="en-US" b="1" i="1" dirty="0" smtClean="0">
                <a:solidFill>
                  <a:schemeClr val="tx2">
                    <a:lumMod val="25000"/>
                  </a:schemeClr>
                </a:solidFill>
                <a:cs typeface="A- Amir 1" pitchFamily="2" charset="-78"/>
              </a:rPr>
              <a:t>LD</a:t>
            </a:r>
            <a:r>
              <a:rPr lang="en-US" b="1" i="1" baseline="-25000" dirty="0" smtClean="0">
                <a:solidFill>
                  <a:schemeClr val="tx2">
                    <a:lumMod val="25000"/>
                  </a:schemeClr>
                </a:solidFill>
                <a:cs typeface="A- Amir 1" pitchFamily="2" charset="-78"/>
              </a:rPr>
              <a:t>50</a:t>
            </a:r>
            <a:r>
              <a:rPr lang="ar-SA" dirty="0" smtClean="0">
                <a:solidFill>
                  <a:schemeClr val="tx2">
                    <a:lumMod val="25000"/>
                  </a:schemeClr>
                </a:solidFill>
                <a:cs typeface="A- Amir 1" pitchFamily="2" charset="-78"/>
              </a:rPr>
              <a:t>) (عدد</a:t>
            </a:r>
            <a:endParaRPr lang="en-US" dirty="0" smtClean="0">
              <a:solidFill>
                <a:schemeClr val="tx2">
                  <a:lumMod val="25000"/>
                </a:schemeClr>
              </a:solidFill>
              <a:cs typeface="A- Amir 1" pitchFamily="2" charset="-78"/>
            </a:endParaRPr>
          </a:p>
          <a:p>
            <a:pPr algn="r" rtl="1">
              <a:buNone/>
            </a:pPr>
            <a:r>
              <a:rPr lang="ar-SA" dirty="0" smtClean="0">
                <a:solidFill>
                  <a:schemeClr val="tx2">
                    <a:lumMod val="25000"/>
                  </a:schemeClr>
                </a:solidFill>
                <a:cs typeface="A- Amir 1" pitchFamily="2" charset="-78"/>
              </a:rPr>
              <a:t>المليغرامات من العنصر الفعال في كل كيلو غرام من وزن المادة اللازمة لقتل</a:t>
            </a:r>
            <a:endParaRPr lang="en-US" dirty="0" smtClean="0">
              <a:solidFill>
                <a:schemeClr val="tx2">
                  <a:lumMod val="25000"/>
                </a:schemeClr>
              </a:solidFill>
              <a:cs typeface="A- Amir 1" pitchFamily="2" charset="-78"/>
            </a:endParaRPr>
          </a:p>
          <a:p>
            <a:pPr algn="r" rtl="1">
              <a:buNone/>
            </a:pPr>
            <a:r>
              <a:rPr lang="ar-SA" dirty="0" smtClean="0">
                <a:solidFill>
                  <a:schemeClr val="tx2">
                    <a:lumMod val="25000"/>
                  </a:schemeClr>
                </a:solidFill>
                <a:cs typeface="A- Amir 1" pitchFamily="2" charset="-78"/>
              </a:rPr>
              <a:t>50 في المائة من عينة حيوانات التجارب) :</a:t>
            </a:r>
            <a:endParaRPr lang="en-US" dirty="0" smtClean="0">
              <a:solidFill>
                <a:schemeClr val="tx2">
                  <a:lumMod val="25000"/>
                </a:schemeClr>
              </a:solidFill>
              <a:cs typeface="A- Amir 1" pitchFamily="2" charset="-78"/>
            </a:endParaRPr>
          </a:p>
          <a:p>
            <a:pPr lvl="0" algn="r" rtl="1"/>
            <a:r>
              <a:rPr lang="ar-SA" dirty="0" smtClean="0">
                <a:solidFill>
                  <a:schemeClr val="tx2">
                    <a:lumMod val="25000"/>
                  </a:schemeClr>
                </a:solidFill>
                <a:cs typeface="A- Amir 1" pitchFamily="2" charset="-78"/>
              </a:rPr>
              <a:t>الفئة الأولى وتنقسم إلى قسمين: شديدة الخطورة وعالية الخطورة</a:t>
            </a:r>
            <a:r>
              <a:rPr lang="ar-LB" dirty="0" smtClean="0">
                <a:solidFill>
                  <a:schemeClr val="tx2">
                    <a:lumMod val="25000"/>
                  </a:schemeClr>
                </a:solidFill>
                <a:cs typeface="A- Amir 1" pitchFamily="2" charset="-78"/>
              </a:rPr>
              <a:t>.</a:t>
            </a:r>
            <a:endParaRPr lang="en-US" dirty="0" smtClean="0">
              <a:solidFill>
                <a:schemeClr val="tx2">
                  <a:lumMod val="25000"/>
                </a:schemeClr>
              </a:solidFill>
              <a:cs typeface="A- Amir 1" pitchFamily="2" charset="-78"/>
            </a:endParaRPr>
          </a:p>
          <a:p>
            <a:pPr lvl="0" algn="r" rtl="1"/>
            <a:r>
              <a:rPr lang="ar-SA" dirty="0" smtClean="0">
                <a:solidFill>
                  <a:schemeClr val="tx2">
                    <a:lumMod val="25000"/>
                  </a:schemeClr>
                </a:solidFill>
                <a:cs typeface="A- Amir 1" pitchFamily="2" charset="-78"/>
              </a:rPr>
              <a:t>الفئة الثانية وهي متوسطة الخطورة</a:t>
            </a:r>
            <a:r>
              <a:rPr lang="ar-LB" dirty="0" smtClean="0">
                <a:solidFill>
                  <a:schemeClr val="tx2">
                    <a:lumMod val="25000"/>
                  </a:schemeClr>
                </a:solidFill>
                <a:cs typeface="A- Amir 1" pitchFamily="2" charset="-78"/>
              </a:rPr>
              <a:t>.</a:t>
            </a:r>
            <a:endParaRPr lang="en-US" dirty="0" smtClean="0">
              <a:solidFill>
                <a:schemeClr val="tx2">
                  <a:lumMod val="25000"/>
                </a:schemeClr>
              </a:solidFill>
              <a:cs typeface="A- Amir 1" pitchFamily="2" charset="-78"/>
            </a:endParaRPr>
          </a:p>
          <a:p>
            <a:pPr lvl="0" algn="r" rtl="1"/>
            <a:r>
              <a:rPr lang="ar-SA" dirty="0" smtClean="0">
                <a:solidFill>
                  <a:schemeClr val="tx2">
                    <a:lumMod val="25000"/>
                  </a:schemeClr>
                </a:solidFill>
                <a:cs typeface="A- Amir 1" pitchFamily="2" charset="-78"/>
              </a:rPr>
              <a:t>الفئة الثالثة وهي قليلة الخطورة</a:t>
            </a:r>
            <a:r>
              <a:rPr lang="ar-LB" dirty="0" smtClean="0">
                <a:solidFill>
                  <a:schemeClr val="tx2">
                    <a:lumMod val="25000"/>
                  </a:schemeClr>
                </a:solidFill>
                <a:cs typeface="A- Amir 1" pitchFamily="2" charset="-78"/>
              </a:rPr>
              <a:t>.</a:t>
            </a:r>
            <a:endParaRPr lang="en-US" dirty="0" smtClean="0">
              <a:solidFill>
                <a:schemeClr val="tx2">
                  <a:lumMod val="25000"/>
                </a:schemeClr>
              </a:solidFill>
              <a:cs typeface="A- Amir 1" pitchFamily="2" charset="-78"/>
            </a:endParaRPr>
          </a:p>
          <a:p>
            <a:pPr algn="r" rtl="1">
              <a:buNone/>
            </a:pPr>
            <a:endParaRPr lang="en-US" dirty="0">
              <a:cs typeface="A- Amir 1" pitchFamily="2" charset="-78"/>
            </a:endParaRPr>
          </a:p>
        </p:txBody>
      </p:sp>
      <p:pic>
        <p:nvPicPr>
          <p:cNvPr id="4" name="Picture 3"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5181600"/>
          </a:xfrm>
        </p:spPr>
        <p:txBody>
          <a:bodyPr/>
          <a:lstStyle/>
          <a:p>
            <a:pPr algn="r" rtl="1">
              <a:buNone/>
            </a:pPr>
            <a:r>
              <a:rPr lang="ar-SA" dirty="0" smtClean="0">
                <a:solidFill>
                  <a:schemeClr val="tx2">
                    <a:lumMod val="25000"/>
                  </a:schemeClr>
                </a:solidFill>
                <a:cs typeface="A- Amir 1" pitchFamily="2" charset="-78"/>
              </a:rPr>
              <a:t>كما وتتحكم ثلاثة عوامل رئيسية في مدى الضرر الناجم عن استخدام</a:t>
            </a:r>
            <a:endParaRPr lang="en-US" dirty="0" smtClean="0">
              <a:solidFill>
                <a:schemeClr val="tx2">
                  <a:lumMod val="25000"/>
                </a:schemeClr>
              </a:solidFill>
              <a:cs typeface="A- Amir 1" pitchFamily="2" charset="-78"/>
            </a:endParaRPr>
          </a:p>
          <a:p>
            <a:pPr algn="r" rtl="1">
              <a:buNone/>
            </a:pPr>
            <a:r>
              <a:rPr lang="ar-SA" dirty="0" smtClean="0">
                <a:solidFill>
                  <a:schemeClr val="tx2">
                    <a:lumMod val="25000"/>
                  </a:schemeClr>
                </a:solidFill>
                <a:cs typeface="A- Amir 1" pitchFamily="2" charset="-78"/>
              </a:rPr>
              <a:t>المبيدات ويتم التعبير </a:t>
            </a:r>
            <a:r>
              <a:rPr lang="ar-SA" dirty="0" err="1" smtClean="0">
                <a:solidFill>
                  <a:schemeClr val="tx2">
                    <a:lumMod val="25000"/>
                  </a:schemeClr>
                </a:solidFill>
                <a:cs typeface="A- Amir 1" pitchFamily="2" charset="-78"/>
              </a:rPr>
              <a:t>ع</a:t>
            </a:r>
            <a:r>
              <a:rPr lang="ar-LB" dirty="0" smtClean="0">
                <a:solidFill>
                  <a:schemeClr val="tx2">
                    <a:lumMod val="25000"/>
                  </a:schemeClr>
                </a:solidFill>
                <a:cs typeface="A- Amir 1" pitchFamily="2" charset="-78"/>
              </a:rPr>
              <a:t>ن</a:t>
            </a:r>
            <a:r>
              <a:rPr lang="ar-SA" dirty="0" smtClean="0">
                <a:solidFill>
                  <a:schemeClr val="tx2">
                    <a:lumMod val="25000"/>
                  </a:schemeClr>
                </a:solidFill>
                <a:cs typeface="A- Amir 1" pitchFamily="2" charset="-78"/>
              </a:rPr>
              <a:t> معطياتها بإعتماد المعادلة التالية: </a:t>
            </a:r>
            <a:endParaRPr lang="en-US" dirty="0" smtClean="0">
              <a:solidFill>
                <a:schemeClr val="tx2">
                  <a:lumMod val="25000"/>
                </a:schemeClr>
              </a:solidFill>
              <a:cs typeface="A- Amir 1" pitchFamily="2" charset="-78"/>
            </a:endParaRPr>
          </a:p>
          <a:p>
            <a:pPr algn="ctr" rtl="1">
              <a:buNone/>
            </a:pPr>
            <a:r>
              <a:rPr lang="ar-SA" dirty="0" smtClean="0">
                <a:solidFill>
                  <a:srgbClr val="FF0000"/>
                </a:solidFill>
                <a:cs typeface="A- Amir 1" pitchFamily="2" charset="-78"/>
              </a:rPr>
              <a:t>الضرر = السمية × التلوث × وقت التعرض</a:t>
            </a:r>
            <a:endParaRPr lang="en-US" dirty="0" smtClean="0">
              <a:solidFill>
                <a:srgbClr val="FF0000"/>
              </a:solidFill>
              <a:cs typeface="A- Amir 1" pitchFamily="2" charset="-78"/>
            </a:endParaRPr>
          </a:p>
          <a:p>
            <a:pPr algn="ctr" rtl="1">
              <a:buNone/>
            </a:pPr>
            <a:r>
              <a:rPr lang="en-US" dirty="0" smtClean="0">
                <a:solidFill>
                  <a:srgbClr val="FF0000"/>
                </a:solidFill>
                <a:cs typeface="A- Amir 1" pitchFamily="2" charset="-78"/>
              </a:rPr>
              <a:t>Hazard = Toxicity x Contamination x Occupational Exposure</a:t>
            </a:r>
          </a:p>
          <a:p>
            <a:pPr algn="r" rtl="1">
              <a:buNone/>
            </a:pPr>
            <a:endParaRPr lang="en-US" dirty="0" smtClean="0">
              <a:solidFill>
                <a:schemeClr val="tx2">
                  <a:lumMod val="25000"/>
                </a:schemeClr>
              </a:solidFill>
              <a:cs typeface="A- Amir 1" pitchFamily="2" charset="-78"/>
            </a:endParaRPr>
          </a:p>
          <a:p>
            <a:pPr algn="r" rtl="1">
              <a:buNone/>
            </a:pPr>
            <a:endParaRPr lang="en-US" dirty="0">
              <a:cs typeface="A- Amir 1" pitchFamily="2" charset="-78"/>
            </a:endParaRPr>
          </a:p>
        </p:txBody>
      </p:sp>
      <p:pic>
        <p:nvPicPr>
          <p:cNvPr id="4" name="Picture 3"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381000" y="1676400"/>
          <a:ext cx="8382000"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ounded Rectangle 2"/>
          <p:cNvSpPr/>
          <p:nvPr/>
        </p:nvSpPr>
        <p:spPr>
          <a:xfrm>
            <a:off x="762000" y="762000"/>
            <a:ext cx="8077200" cy="1219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scene3d>
              <a:camera prst="orthographicFront"/>
              <a:lightRig rig="glow" dir="tl">
                <a:rot lat="0" lon="0" rev="5400000"/>
              </a:lightRig>
            </a:scene3d>
            <a:sp3d contourW="12700">
              <a:bevelT w="25400" h="25400"/>
              <a:contourClr>
                <a:schemeClr val="accent6">
                  <a:shade val="73000"/>
                </a:schemeClr>
              </a:contourClr>
            </a:sp3d>
          </a:bodyPr>
          <a:lstStyle/>
          <a:p>
            <a:pPr algn="r" rtl="1">
              <a:buNone/>
            </a:pPr>
            <a:endParaRPr lang="ar-LB" sz="2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A- Amir 1" pitchFamily="2" charset="-78"/>
            </a:endParaRPr>
          </a:p>
          <a:p>
            <a:pPr algn="r" rtl="1">
              <a:buNone/>
            </a:pPr>
            <a:r>
              <a:rPr lang="ar-SA" sz="2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A- Amir 1" pitchFamily="2" charset="-78"/>
              </a:rPr>
              <a:t>أما الطرق المعتمدة لتقليل هذا الضرر لأدنى المستويات فتعتمد على خفض</a:t>
            </a:r>
            <a:r>
              <a:rPr lang="ar-LB" sz="2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A- Amir 1" pitchFamily="2" charset="-78"/>
              </a:rPr>
              <a:t> </a:t>
            </a:r>
            <a:r>
              <a:rPr lang="ar-SA" sz="2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A- Amir 1" pitchFamily="2" charset="-78"/>
              </a:rPr>
              <a:t>واحد أو أكثر من العوامل الرئيسية الثلاثة وهى السمية والتلوث ووقت</a:t>
            </a:r>
            <a:r>
              <a:rPr lang="ar-LB" sz="2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A- Amir 1" pitchFamily="2" charset="-78"/>
              </a:rPr>
              <a:t> </a:t>
            </a:r>
            <a:r>
              <a:rPr lang="ar-SA" sz="2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A- Amir 1" pitchFamily="2" charset="-78"/>
              </a:rPr>
              <a:t>التعرض, وذلك وفقاً للآتي:</a:t>
            </a:r>
            <a:endParaRPr lang="en-US" sz="2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A- Amir 1" pitchFamily="2" charset="-78"/>
            </a:endParaRPr>
          </a:p>
          <a:p>
            <a:pPr algn="ctr"/>
            <a:endParaRPr lang="en-US" sz="2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cs typeface="A- Amir 1" pitchFamily="2" charset="-78"/>
            </a:endParaRPr>
          </a:p>
        </p:txBody>
      </p:sp>
      <p:pic>
        <p:nvPicPr>
          <p:cNvPr id="5" name="Picture 4" descr="C:\Documents and Settings\rolla\My Documents\My Pictures\Untitled-1.jpg"/>
          <p:cNvPicPr/>
          <p:nvPr/>
        </p:nvPicPr>
        <p:blipFill>
          <a:blip r:embed="rId6"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6" name="Picture 5" descr="Z:\دائرة جمعية اصدقاء البيئة\2011\Irshif 2011\IN 2011\اصدقاء البيئة.jpg"/>
          <p:cNvPicPr/>
          <p:nvPr/>
        </p:nvPicPr>
        <p:blipFill>
          <a:blip r:embed="rId7"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143000"/>
            <a:ext cx="8686800" cy="5486400"/>
          </a:xfrm>
        </p:spPr>
        <p:txBody>
          <a:bodyPr>
            <a:normAutofit/>
          </a:bodyPr>
          <a:lstStyle/>
          <a:p>
            <a:pPr algn="r" rtl="1">
              <a:buNone/>
            </a:pPr>
            <a:r>
              <a:rPr lang="ar-LB" b="1" dirty="0" smtClean="0">
                <a:solidFill>
                  <a:srgbClr val="FF0000"/>
                </a:solidFill>
                <a:cs typeface="A- Amir 1" pitchFamily="2" charset="-78"/>
              </a:rPr>
              <a:t>أنظر كيف يكون </a:t>
            </a:r>
            <a:r>
              <a:rPr lang="ar-SA" b="1" dirty="0" smtClean="0">
                <a:solidFill>
                  <a:srgbClr val="FF0000"/>
                </a:solidFill>
                <a:cs typeface="A- Amir 1" pitchFamily="2" charset="-78"/>
              </a:rPr>
              <a:t>العنصر البشري آخر وأكبر متضرر من المبيدات</a:t>
            </a:r>
            <a:r>
              <a:rPr lang="ar-LB" b="1" dirty="0" smtClean="0">
                <a:solidFill>
                  <a:srgbClr val="FF0000"/>
                </a:solidFill>
                <a:cs typeface="A- Amir 1" pitchFamily="2" charset="-78"/>
              </a:rPr>
              <a:t> </a:t>
            </a:r>
            <a:r>
              <a:rPr lang="ar-SA" b="1" dirty="0" smtClean="0">
                <a:solidFill>
                  <a:srgbClr val="FF0000"/>
                </a:solidFill>
                <a:cs typeface="A- Amir 1" pitchFamily="2" charset="-78"/>
              </a:rPr>
              <a:t>الكيميائية</a:t>
            </a:r>
            <a:endParaRPr lang="en-US" b="1" dirty="0" smtClean="0">
              <a:solidFill>
                <a:srgbClr val="FF0000"/>
              </a:solidFill>
              <a:cs typeface="A- Amir 1" pitchFamily="2" charset="-78"/>
            </a:endParaRPr>
          </a:p>
          <a:p>
            <a:pPr algn="ctr" rtl="1">
              <a:buNone/>
            </a:pPr>
            <a:r>
              <a:rPr lang="ar-SA" dirty="0" smtClean="0">
                <a:solidFill>
                  <a:schemeClr val="bg2">
                    <a:lumMod val="25000"/>
                  </a:schemeClr>
                </a:solidFill>
                <a:cs typeface="A- Amir 1" pitchFamily="2" charset="-78"/>
              </a:rPr>
              <a:t>اصبحت المبيدات جزء لا يتجزأ من حركة الإنسان فهي موجودة في كل كائن</a:t>
            </a:r>
            <a:endParaRPr lang="ar-LB" dirty="0" smtClean="0">
              <a:solidFill>
                <a:schemeClr val="bg2">
                  <a:lumMod val="25000"/>
                </a:schemeClr>
              </a:solidFill>
              <a:cs typeface="A- Amir 1" pitchFamily="2" charset="-78"/>
            </a:endParaRPr>
          </a:p>
          <a:p>
            <a:pPr algn="ctr" rtl="1">
              <a:buNone/>
            </a:pPr>
            <a:r>
              <a:rPr lang="ar-SA" dirty="0" smtClean="0">
                <a:solidFill>
                  <a:schemeClr val="bg2">
                    <a:lumMod val="25000"/>
                  </a:schemeClr>
                </a:solidFill>
                <a:cs typeface="A- Amir 1" pitchFamily="2" charset="-78"/>
              </a:rPr>
              <a:t>حي نباتي أو حيواني وبما أن الإنسان هو المستهلك الأخير في الهرم الغذائي</a:t>
            </a:r>
            <a:endParaRPr lang="en-US" dirty="0" smtClean="0">
              <a:solidFill>
                <a:schemeClr val="bg2">
                  <a:lumMod val="25000"/>
                </a:schemeClr>
              </a:solidFill>
              <a:cs typeface="A- Amir 1" pitchFamily="2" charset="-78"/>
            </a:endParaRPr>
          </a:p>
          <a:p>
            <a:pPr algn="ctr" rtl="1">
              <a:buNone/>
            </a:pPr>
            <a:r>
              <a:rPr lang="ar-SA" dirty="0" smtClean="0">
                <a:solidFill>
                  <a:schemeClr val="bg2">
                    <a:lumMod val="25000"/>
                  </a:schemeClr>
                </a:solidFill>
                <a:cs typeface="A- Amir 1" pitchFamily="2" charset="-78"/>
              </a:rPr>
              <a:t>فإن هذه المبيدات ستنتقل إليه بالتراكم عبر غذائه</a:t>
            </a:r>
            <a:endParaRPr lang="en-US" dirty="0" smtClean="0">
              <a:solidFill>
                <a:schemeClr val="bg2">
                  <a:lumMod val="25000"/>
                </a:schemeClr>
              </a:solidFill>
              <a:cs typeface="A- Amir 1" pitchFamily="2" charset="-78"/>
            </a:endParaRPr>
          </a:p>
          <a:p>
            <a:pPr algn="ctr" rtl="1">
              <a:buNone/>
            </a:pPr>
            <a:endParaRPr lang="ar-LB" dirty="0" smtClean="0">
              <a:solidFill>
                <a:schemeClr val="tx2">
                  <a:lumMod val="25000"/>
                </a:schemeClr>
              </a:solidFill>
              <a:cs typeface="A- Amir 1" pitchFamily="2" charset="-78"/>
            </a:endParaRPr>
          </a:p>
          <a:p>
            <a:pPr algn="ctr" rtl="1">
              <a:buNone/>
            </a:pPr>
            <a:r>
              <a:rPr lang="ar-LB" dirty="0" smtClean="0">
                <a:solidFill>
                  <a:srgbClr val="FF0000"/>
                </a:solidFill>
                <a:cs typeface="A- Amir 1" pitchFamily="2" charset="-78"/>
              </a:rPr>
              <a:t>مثلاً:</a:t>
            </a:r>
          </a:p>
          <a:p>
            <a:pPr algn="justLow" rtl="1">
              <a:buNone/>
            </a:pPr>
            <a:r>
              <a:rPr lang="ar-SA" dirty="0" smtClean="0">
                <a:solidFill>
                  <a:srgbClr val="FF0000"/>
                </a:solidFill>
                <a:cs typeface="A- Amir 1" pitchFamily="2" charset="-78"/>
              </a:rPr>
              <a:t>إن رش (0.1) ملغ / ليتر من المبيد على النباتات يتضاعف بمعدل</a:t>
            </a:r>
            <a:r>
              <a:rPr lang="ar-LB" dirty="0" smtClean="0">
                <a:solidFill>
                  <a:srgbClr val="FF0000"/>
                </a:solidFill>
                <a:cs typeface="A- Amir 1" pitchFamily="2" charset="-78"/>
              </a:rPr>
              <a:t> </a:t>
            </a:r>
            <a:r>
              <a:rPr lang="ar-SA" dirty="0" smtClean="0">
                <a:solidFill>
                  <a:srgbClr val="FF0000"/>
                </a:solidFill>
                <a:cs typeface="A- Amir 1" pitchFamily="2" charset="-78"/>
              </a:rPr>
              <a:t>(10) مرات عند الانتقال من مرتبة إلى الأعلى في السلسلة الغذائية لتصبح</a:t>
            </a:r>
            <a:r>
              <a:rPr lang="ar-LB" dirty="0" smtClean="0">
                <a:solidFill>
                  <a:srgbClr val="FF0000"/>
                </a:solidFill>
                <a:cs typeface="A- Amir 1" pitchFamily="2" charset="-78"/>
              </a:rPr>
              <a:t>(1) </a:t>
            </a:r>
            <a:r>
              <a:rPr lang="ar-SA" dirty="0" smtClean="0">
                <a:solidFill>
                  <a:srgbClr val="FF0000"/>
                </a:solidFill>
                <a:cs typeface="A- Amir 1" pitchFamily="2" charset="-78"/>
              </a:rPr>
              <a:t>ملغ / ليتر في الحشرات ثم (10) ملغ / ليتر في الطيور الصغيرة ثم</a:t>
            </a:r>
            <a:r>
              <a:rPr lang="ar-LB" dirty="0" smtClean="0">
                <a:solidFill>
                  <a:srgbClr val="FF0000"/>
                </a:solidFill>
                <a:cs typeface="A- Amir 1" pitchFamily="2" charset="-78"/>
              </a:rPr>
              <a:t> </a:t>
            </a:r>
            <a:r>
              <a:rPr lang="ar-SA" dirty="0" smtClean="0">
                <a:solidFill>
                  <a:srgbClr val="FF0000"/>
                </a:solidFill>
                <a:cs typeface="A- Amir 1" pitchFamily="2" charset="-78"/>
              </a:rPr>
              <a:t>(100) ملغ</a:t>
            </a:r>
            <a:r>
              <a:rPr lang="en-US" dirty="0" smtClean="0">
                <a:solidFill>
                  <a:srgbClr val="FF0000"/>
                </a:solidFill>
                <a:cs typeface="A- Amir 1" pitchFamily="2" charset="-78"/>
              </a:rPr>
              <a:t> / </a:t>
            </a:r>
            <a:r>
              <a:rPr lang="ar-SA" dirty="0" smtClean="0">
                <a:solidFill>
                  <a:srgbClr val="FF0000"/>
                </a:solidFill>
                <a:cs typeface="A- Amir 1" pitchFamily="2" charset="-78"/>
              </a:rPr>
              <a:t>ليتر في الطيور الجارحة لتنتقل في النهاية لجسم </a:t>
            </a:r>
            <a:r>
              <a:rPr lang="ar-SA" dirty="0" err="1" smtClean="0">
                <a:solidFill>
                  <a:srgbClr val="FF0000"/>
                </a:solidFill>
                <a:cs typeface="A- Amir 1" pitchFamily="2" charset="-78"/>
              </a:rPr>
              <a:t>الانسان</a:t>
            </a:r>
            <a:r>
              <a:rPr lang="ar-LB" dirty="0" smtClean="0">
                <a:solidFill>
                  <a:srgbClr val="FF0000"/>
                </a:solidFill>
                <a:cs typeface="A- Amir 1" pitchFamily="2" charset="-78"/>
              </a:rPr>
              <a:t> </a:t>
            </a:r>
            <a:r>
              <a:rPr lang="ar-SA" dirty="0" smtClean="0">
                <a:solidFill>
                  <a:srgbClr val="FF0000"/>
                </a:solidFill>
                <a:cs typeface="A- Amir 1" pitchFamily="2" charset="-78"/>
              </a:rPr>
              <a:t>بنسبة (1000) ملغ / ليتر وهكذا نجد أن الانسان هو المتضرر الأكبر من</a:t>
            </a:r>
            <a:r>
              <a:rPr lang="ar-LB" dirty="0" smtClean="0">
                <a:solidFill>
                  <a:srgbClr val="FF0000"/>
                </a:solidFill>
                <a:cs typeface="A- Amir 1" pitchFamily="2" charset="-78"/>
              </a:rPr>
              <a:t> </a:t>
            </a:r>
            <a:r>
              <a:rPr lang="ar-SA" dirty="0" smtClean="0">
                <a:solidFill>
                  <a:srgbClr val="FF0000"/>
                </a:solidFill>
                <a:cs typeface="A- Amir 1" pitchFamily="2" charset="-78"/>
              </a:rPr>
              <a:t>المبيدات</a:t>
            </a:r>
            <a:endParaRPr lang="en-US" dirty="0" smtClean="0">
              <a:solidFill>
                <a:srgbClr val="FF0000"/>
              </a:solidFill>
              <a:cs typeface="A- Amir 1" pitchFamily="2" charset="-78"/>
            </a:endParaRPr>
          </a:p>
          <a:p>
            <a:pPr algn="r" rtl="1">
              <a:buNone/>
            </a:pPr>
            <a:endParaRPr lang="en-US" dirty="0">
              <a:cs typeface="A- Amir 1" pitchFamily="2" charset="-78"/>
            </a:endParaRPr>
          </a:p>
        </p:txBody>
      </p:sp>
      <p:pic>
        <p:nvPicPr>
          <p:cNvPr id="4" name="Picture 3"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762000"/>
          </a:xfrm>
        </p:spPr>
        <p:txBody>
          <a:bodyPr>
            <a:noAutofit/>
          </a:bodyPr>
          <a:lstStyle/>
          <a:p>
            <a:pPr algn="r" rtl="1"/>
            <a:r>
              <a:rPr lang="ar-SA" sz="2800" b="1" dirty="0" smtClean="0">
                <a:solidFill>
                  <a:srgbClr val="FF0000"/>
                </a:solidFill>
                <a:cs typeface="A- Amir 1" pitchFamily="2" charset="-78"/>
              </a:rPr>
              <a:t>مكونات المنظومة البيئية ضحية صامتة لاستخدام المبيدات الكيميائية</a:t>
            </a:r>
            <a:endParaRPr lang="en-US" sz="2800" dirty="0">
              <a:solidFill>
                <a:srgbClr val="FF0000"/>
              </a:solidFill>
              <a:cs typeface="A- Amir 1" pitchFamily="2" charset="-78"/>
            </a:endParaRPr>
          </a:p>
        </p:txBody>
      </p:sp>
      <p:sp>
        <p:nvSpPr>
          <p:cNvPr id="3" name="Content Placeholder 2"/>
          <p:cNvSpPr>
            <a:spLocks noGrp="1"/>
          </p:cNvSpPr>
          <p:nvPr>
            <p:ph idx="1"/>
          </p:nvPr>
        </p:nvSpPr>
        <p:spPr>
          <a:xfrm>
            <a:off x="457200" y="1752600"/>
            <a:ext cx="8229600" cy="4572000"/>
          </a:xfrm>
        </p:spPr>
        <p:txBody>
          <a:bodyPr>
            <a:normAutofit/>
          </a:bodyPr>
          <a:lstStyle/>
          <a:p>
            <a:pPr algn="justLow" rtl="1">
              <a:buFont typeface="Wingdings" pitchFamily="2" charset="2"/>
              <a:buChar char="§"/>
            </a:pPr>
            <a:r>
              <a:rPr lang="ar-SA" sz="2800" dirty="0" smtClean="0">
                <a:solidFill>
                  <a:schemeClr val="tx2">
                    <a:lumMod val="25000"/>
                  </a:schemeClr>
                </a:solidFill>
                <a:cs typeface="A- Amir 1" pitchFamily="2" charset="-78"/>
              </a:rPr>
              <a:t>كان لاستخدام المبيدات الشأن الكبير في تلوث وتدمير</a:t>
            </a:r>
            <a:r>
              <a:rPr lang="ar-LB" sz="2800" dirty="0" smtClean="0">
                <a:solidFill>
                  <a:schemeClr val="tx2">
                    <a:lumMod val="25000"/>
                  </a:schemeClr>
                </a:solidFill>
                <a:cs typeface="A- Amir 1" pitchFamily="2" charset="-78"/>
              </a:rPr>
              <a:t> </a:t>
            </a:r>
            <a:r>
              <a:rPr lang="ar-SA" sz="2800" dirty="0" smtClean="0">
                <a:solidFill>
                  <a:schemeClr val="tx2">
                    <a:lumMod val="25000"/>
                  </a:schemeClr>
                </a:solidFill>
                <a:cs typeface="A- Amir 1" pitchFamily="2" charset="-78"/>
              </a:rPr>
              <a:t>الأنظمة البيئية وبالتالي إحداث نوع من الاختلال المباشر </a:t>
            </a:r>
            <a:r>
              <a:rPr lang="ar-LB" sz="2800" dirty="0" smtClean="0">
                <a:solidFill>
                  <a:schemeClr val="tx2">
                    <a:lumMod val="25000"/>
                  </a:schemeClr>
                </a:solidFill>
                <a:cs typeface="A- Amir 1" pitchFamily="2" charset="-78"/>
              </a:rPr>
              <a:t> </a:t>
            </a:r>
            <a:r>
              <a:rPr lang="ar-SA" sz="2800" dirty="0" smtClean="0">
                <a:solidFill>
                  <a:schemeClr val="tx2">
                    <a:lumMod val="25000"/>
                  </a:schemeClr>
                </a:solidFill>
                <a:cs typeface="A- Amir 1" pitchFamily="2" charset="-78"/>
              </a:rPr>
              <a:t>في التوازن الطبيعي للبيئة والأحياء التي تعيش فيها,</a:t>
            </a:r>
            <a:endParaRPr lang="ar-LB" sz="2800" dirty="0" smtClean="0">
              <a:solidFill>
                <a:schemeClr val="tx2">
                  <a:lumMod val="25000"/>
                </a:schemeClr>
              </a:solidFill>
              <a:cs typeface="A- Amir 1" pitchFamily="2" charset="-78"/>
            </a:endParaRPr>
          </a:p>
          <a:p>
            <a:pPr algn="justLow" rtl="1">
              <a:buFont typeface="Wingdings" pitchFamily="2" charset="2"/>
              <a:buChar char="§"/>
            </a:pPr>
            <a:r>
              <a:rPr lang="ar-SA" sz="2800" dirty="0" smtClean="0">
                <a:solidFill>
                  <a:schemeClr val="tx2">
                    <a:lumMod val="25000"/>
                  </a:schemeClr>
                </a:solidFill>
                <a:cs typeface="A- Amir 1" pitchFamily="2" charset="-78"/>
              </a:rPr>
              <a:t>فالخلل لحق بمكنونات هذه الدورة بما فيها من أحياء ما</a:t>
            </a:r>
            <a:r>
              <a:rPr lang="ar-LB" sz="2800" dirty="0" smtClean="0">
                <a:solidFill>
                  <a:schemeClr val="tx2">
                    <a:lumMod val="25000"/>
                  </a:schemeClr>
                </a:solidFill>
                <a:cs typeface="A- Amir 1" pitchFamily="2" charset="-78"/>
              </a:rPr>
              <a:t> </a:t>
            </a:r>
            <a:r>
              <a:rPr lang="ar-SA" sz="2800" dirty="0" smtClean="0">
                <a:solidFill>
                  <a:schemeClr val="tx2">
                    <a:lumMod val="25000"/>
                  </a:schemeClr>
                </a:solidFill>
                <a:cs typeface="A- Amir 1" pitchFamily="2" charset="-78"/>
              </a:rPr>
              <a:t>أدى إلى انقراض بعضها وتكاثر أعداد أخرى بل ظهور</a:t>
            </a:r>
            <a:r>
              <a:rPr lang="ar-LB" sz="2800" dirty="0" smtClean="0">
                <a:solidFill>
                  <a:schemeClr val="tx2">
                    <a:lumMod val="25000"/>
                  </a:schemeClr>
                </a:solidFill>
                <a:cs typeface="A- Amir 1" pitchFamily="2" charset="-78"/>
              </a:rPr>
              <a:t> </a:t>
            </a:r>
            <a:r>
              <a:rPr lang="ar-SA" sz="2800" dirty="0" smtClean="0">
                <a:solidFill>
                  <a:schemeClr val="tx2">
                    <a:lumMod val="25000"/>
                  </a:schemeClr>
                </a:solidFill>
                <a:cs typeface="A- Amir 1" pitchFamily="2" charset="-78"/>
              </a:rPr>
              <a:t>كائنات جديدة من نوع معين لها صفات مكتسبة  مقاومة</a:t>
            </a:r>
            <a:r>
              <a:rPr lang="ar-LB" sz="2800" dirty="0" smtClean="0">
                <a:solidFill>
                  <a:schemeClr val="tx2">
                    <a:lumMod val="25000"/>
                  </a:schemeClr>
                </a:solidFill>
                <a:cs typeface="A- Amir 1" pitchFamily="2" charset="-78"/>
              </a:rPr>
              <a:t> </a:t>
            </a:r>
            <a:r>
              <a:rPr lang="ar-SA" sz="2800" dirty="0" smtClean="0">
                <a:solidFill>
                  <a:schemeClr val="tx2">
                    <a:lumMod val="25000"/>
                  </a:schemeClr>
                </a:solidFill>
                <a:cs typeface="A- Amir 1" pitchFamily="2" charset="-78"/>
              </a:rPr>
              <a:t>للمبيدات بأنواعها.</a:t>
            </a:r>
            <a:endParaRPr lang="en-US" sz="2800" dirty="0" smtClean="0">
              <a:solidFill>
                <a:schemeClr val="tx2">
                  <a:lumMod val="25000"/>
                </a:schemeClr>
              </a:solidFill>
              <a:cs typeface="A- Amir 1" pitchFamily="2" charset="-78"/>
            </a:endParaRPr>
          </a:p>
          <a:p>
            <a:pPr algn="justLow" rtl="1">
              <a:buFont typeface="Wingdings" pitchFamily="2" charset="2"/>
              <a:buChar char="§"/>
            </a:pPr>
            <a:endParaRPr lang="en-US" sz="2800" dirty="0">
              <a:cs typeface="A- Amir 1" pitchFamily="2" charset="-78"/>
            </a:endParaRPr>
          </a:p>
        </p:txBody>
      </p:sp>
      <p:pic>
        <p:nvPicPr>
          <p:cNvPr id="4" name="Picture 3" descr="C:\Documents and Settings\rolla\My Documents\My Pictures\Untitled-1.jpg"/>
          <p:cNvPicPr/>
          <p:nvPr/>
        </p:nvPicPr>
        <p:blipFill>
          <a:blip r:embed="rId2" cstate="print">
            <a:duotone>
              <a:prstClr val="black"/>
              <a:schemeClr val="accent3">
                <a:tint val="45000"/>
                <a:satMod val="400000"/>
              </a:schemeClr>
            </a:duotone>
            <a:lum bright="-16000" contrast="9000"/>
          </a:blip>
          <a:stretch>
            <a:fillRect/>
          </a:stretch>
        </p:blipFill>
        <p:spPr bwMode="auto">
          <a:xfrm>
            <a:off x="1" y="1"/>
            <a:ext cx="761999" cy="609599"/>
          </a:xfrm>
          <a:prstGeom prst="roundRect">
            <a:avLst>
              <a:gd name="adj" fmla="val 8594"/>
            </a:avLst>
          </a:prstGeom>
          <a:ln>
            <a:noFill/>
          </a:ln>
          <a:effectLst>
            <a:outerShdw blurRad="635000" dir="6120000" sx="200000" sy="200000" algn="ctr" rotWithShape="0">
              <a:srgbClr val="000000">
                <a:alpha val="0"/>
              </a:srgbClr>
            </a:outerShdw>
            <a:reflection blurRad="12700" stA="38000" endPos="28000" dist="5000" dir="5400000" sy="-100000" algn="bl" rotWithShape="0"/>
          </a:effectLst>
        </p:spPr>
      </p:pic>
      <p:pic>
        <p:nvPicPr>
          <p:cNvPr id="5" name="Picture 4" descr="Z:\دائرة جمعية اصدقاء البيئة\2011\Irshif 2011\IN 2011\اصدقاء البيئة.jpg"/>
          <p:cNvPicPr/>
          <p:nvPr/>
        </p:nvPicPr>
        <p:blipFill>
          <a:blip r:embed="rId3" cstate="print"/>
          <a:srcRect/>
          <a:stretch>
            <a:fillRect/>
          </a:stretch>
        </p:blipFill>
        <p:spPr bwMode="auto">
          <a:xfrm>
            <a:off x="0" y="0"/>
            <a:ext cx="990600" cy="914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198</TotalTime>
  <Words>2759</Words>
  <Application>Microsoft Office PowerPoint</Application>
  <PresentationFormat>On-screen Show (4:3)</PresentationFormat>
  <Paragraphs>333</Paragraphs>
  <Slides>39</Slides>
  <Notes>0</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Flow</vt:lpstr>
      <vt:lpstr>المبيدات الزراعية</vt:lpstr>
      <vt:lpstr> </vt:lpstr>
      <vt:lpstr> </vt:lpstr>
      <vt:lpstr>Slide 4</vt:lpstr>
      <vt:lpstr>   </vt:lpstr>
      <vt:lpstr>Slide 6</vt:lpstr>
      <vt:lpstr>Slide 7</vt:lpstr>
      <vt:lpstr>Slide 8</vt:lpstr>
      <vt:lpstr>مكونات المنظومة البيئية ضحية صامتة لاستخدام المبيدات الكيميائية</vt:lpstr>
      <vt:lpstr>تأثيرها على التربة: </vt:lpstr>
      <vt:lpstr>تأثيرها على التنوع الحيوي </vt:lpstr>
      <vt:lpstr>ضرورة قراءة بطاقة المبيد بإنتباه !</vt:lpstr>
      <vt:lpstr>“أكثر الدقائق أهمية في استعمال أي مبيد هي تلك التي يتم فيها قراءة الملصق الخاص به” </vt:lpstr>
      <vt:lpstr>Slide 14</vt:lpstr>
      <vt:lpstr>الإحتياطات العامة للوقاية من التعرض المباشر للمبيدات</vt:lpstr>
      <vt:lpstr>  </vt:lpstr>
      <vt:lpstr>مخاطر المبيدات الزراعية</vt:lpstr>
      <vt:lpstr>سمية المبيدات</vt:lpstr>
      <vt:lpstr>  </vt:lpstr>
      <vt:lpstr> </vt:lpstr>
      <vt:lpstr>كيف تدخل المبيدات إلى جسم الانسان؟</vt:lpstr>
      <vt:lpstr>التعرّض للمبيدات عن طريق الامتصاص من خلال البشرة</vt:lpstr>
      <vt:lpstr>التعرّض للمبيدات عن طريق الامتصاص من خلال البشرة</vt:lpstr>
      <vt:lpstr>تدابير الوقاية من التعرض للمبيد عن طريق الامتصاص من خلال البشرة</vt:lpstr>
      <vt:lpstr>التعرّض للمبيدات عن طريق أخذ الجرعة بالفم</vt:lpstr>
      <vt:lpstr>تدابير الوقاية من التعرض للمبيد عن طريق أخذ الجرعة بالفم</vt:lpstr>
      <vt:lpstr>التعرّض للمبيدات عن طريق الاستنشاق</vt:lpstr>
      <vt:lpstr>تدابير الوقاية من التعرض للمبيد عن طريق الاستنشاق</vt:lpstr>
      <vt:lpstr>الخطوات الواجب اتباعها للتخفيف من مخاطر التسمم بمتبقيات المبيدات في المحاصيل الزراعية </vt:lpstr>
      <vt:lpstr>ملصق عبوة المبيد الزراعي</vt:lpstr>
      <vt:lpstr>الاحتياطات الوقائية من خطر التسمم بالمبيدات في ما يخصّ الحيوانات</vt:lpstr>
      <vt:lpstr>أشكال المبيدات المتوفّرة في الأسواق</vt:lpstr>
      <vt:lpstr>أهم أشكال المبيدات المتوفرة في الأسواق هي:</vt:lpstr>
      <vt:lpstr>Slide 34</vt:lpstr>
      <vt:lpstr>Slide 35</vt:lpstr>
      <vt:lpstr>Slide 36</vt:lpstr>
      <vt:lpstr>Slide 37</vt:lpstr>
      <vt:lpstr>Slide 38</vt:lpstr>
      <vt:lpstr>الرموز المستخدمة عالميا لتبيان خطورة المواد المستعملة:</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cp:lastModifiedBy>zb.ss</cp:lastModifiedBy>
  <cp:revision>57</cp:revision>
  <dcterms:created xsi:type="dcterms:W3CDTF">2006-08-16T00:00:00Z</dcterms:created>
  <dcterms:modified xsi:type="dcterms:W3CDTF">2012-12-14T13:05:16Z</dcterms:modified>
</cp:coreProperties>
</file>