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77" r:id="rId3"/>
    <p:sldId id="278" r:id="rId4"/>
    <p:sldId id="294" r:id="rId5"/>
    <p:sldId id="295" r:id="rId6"/>
    <p:sldId id="296" r:id="rId7"/>
    <p:sldId id="279" r:id="rId8"/>
    <p:sldId id="280" r:id="rId9"/>
    <p:sldId id="281" r:id="rId10"/>
    <p:sldId id="282" r:id="rId11"/>
    <p:sldId id="283" r:id="rId12"/>
    <p:sldId id="284" r:id="rId13"/>
    <p:sldId id="285" r:id="rId14"/>
    <p:sldId id="286" r:id="rId15"/>
    <p:sldId id="288" r:id="rId16"/>
    <p:sldId id="289" r:id="rId17"/>
    <p:sldId id="292" r:id="rId18"/>
    <p:sldId id="263" r:id="rId19"/>
    <p:sldId id="271" r:id="rId20"/>
    <p:sldId id="273" r:id="rId21"/>
    <p:sldId id="274" r:id="rId22"/>
    <p:sldId id="275" r:id="rId2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9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sosceles Triangle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90110E4F-E1DD-4C99-A35A-43031D225A82}" type="datetimeFigureOut">
              <a:rPr lang="en-US" smtClean="0"/>
              <a:pPr/>
              <a:t>12/14/2012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88469548-7FB3-4D6F-98FE-388773334AC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110E4F-E1DD-4C99-A35A-43031D225A82}" type="datetimeFigureOut">
              <a:rPr lang="en-US" smtClean="0"/>
              <a:pPr/>
              <a:t>12/14/2012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469548-7FB3-4D6F-98FE-388773334AC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110E4F-E1DD-4C99-A35A-43031D225A82}" type="datetimeFigureOut">
              <a:rPr lang="en-US" smtClean="0"/>
              <a:pPr/>
              <a:t>12/14/2012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469548-7FB3-4D6F-98FE-388773334AC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90110E4F-E1DD-4C99-A35A-43031D225A82}" type="datetimeFigureOut">
              <a:rPr lang="en-US" smtClean="0"/>
              <a:pPr/>
              <a:t>12/14/2012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469548-7FB3-4D6F-98FE-388773334AC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ight Triangle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Isosceles Triangle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90110E4F-E1DD-4C99-A35A-43031D225A82}" type="datetimeFigureOut">
              <a:rPr lang="en-US" smtClean="0"/>
              <a:pPr/>
              <a:t>12/14/2012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88469548-7FB3-4D6F-98FE-388773334ACA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90110E4F-E1DD-4C99-A35A-43031D225A82}" type="datetimeFigureOut">
              <a:rPr lang="en-US" smtClean="0"/>
              <a:pPr/>
              <a:t>12/14/2012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88469548-7FB3-4D6F-98FE-388773334AC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90110E4F-E1DD-4C99-A35A-43031D225A82}" type="datetimeFigureOut">
              <a:rPr lang="en-US" smtClean="0"/>
              <a:pPr/>
              <a:t>12/14/2012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88469548-7FB3-4D6F-98FE-388773334AC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110E4F-E1DD-4C99-A35A-43031D225A82}" type="datetimeFigureOut">
              <a:rPr lang="en-US" smtClean="0"/>
              <a:pPr/>
              <a:t>12/14/2012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469548-7FB3-4D6F-98FE-388773334AC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90110E4F-E1DD-4C99-A35A-43031D225A82}" type="datetimeFigureOut">
              <a:rPr lang="en-US" smtClean="0"/>
              <a:pPr/>
              <a:t>12/14/2012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88469548-7FB3-4D6F-98FE-388773334AC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90110E4F-E1DD-4C99-A35A-43031D225A82}" type="datetimeFigureOut">
              <a:rPr lang="en-US" smtClean="0"/>
              <a:pPr/>
              <a:t>12/14/2012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88469548-7FB3-4D6F-98FE-388773334AC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90110E4F-E1DD-4C99-A35A-43031D225A82}" type="datetimeFigureOut">
              <a:rPr lang="en-US" smtClean="0"/>
              <a:pPr/>
              <a:t>12/14/2012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88469548-7FB3-4D6F-98FE-388773334AC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ight Triangle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90110E4F-E1DD-4C99-A35A-43031D225A82}" type="datetimeFigureOut">
              <a:rPr lang="en-US" smtClean="0"/>
              <a:pPr/>
              <a:t>12/14/2012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88469548-7FB3-4D6F-98FE-388773334ACA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ar-LB" dirty="0" smtClean="0">
                <a:cs typeface="A- Fajr 1 Normal" pitchFamily="2" charset="-78"/>
              </a:rPr>
              <a:t>معايير السلامة في بيئة المنزل</a:t>
            </a:r>
            <a:endParaRPr lang="en-US" dirty="0">
              <a:cs typeface="A- Fajr 1 Normal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l"/>
            <a:r>
              <a:rPr lang="ar-LB" dirty="0" smtClean="0">
                <a:solidFill>
                  <a:schemeClr val="accent1">
                    <a:lumMod val="75000"/>
                  </a:schemeClr>
                </a:solidFill>
                <a:cs typeface="A- Yaser 1" pitchFamily="2" charset="-78"/>
              </a:rPr>
              <a:t>الوقاية من الحوادث الكهربائية</a:t>
            </a:r>
            <a:endParaRPr lang="en-US" dirty="0">
              <a:solidFill>
                <a:schemeClr val="accent1">
                  <a:lumMod val="75000"/>
                </a:schemeClr>
              </a:solidFill>
              <a:cs typeface="A- Yaser 1" pitchFamily="2" charset="-78"/>
            </a:endParaRPr>
          </a:p>
        </p:txBody>
      </p:sp>
      <p:pic>
        <p:nvPicPr>
          <p:cNvPr id="4" name="Picture 3" descr="Z:\دائرة جمعية اصدقاء البيئة\2011\Irshif 2011\IN 2011\اصدقاء البيئة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76600" y="3048000"/>
            <a:ext cx="1738306" cy="16764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5" name="Rectangle 4"/>
          <p:cNvSpPr/>
          <p:nvPr/>
        </p:nvSpPr>
        <p:spPr>
          <a:xfrm>
            <a:off x="3276600" y="5029200"/>
            <a:ext cx="183575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LB" sz="2000" dirty="0" smtClean="0">
                <a:cs typeface="A- Fajr 1 Normal" pitchFamily="2" charset="-78"/>
              </a:rPr>
              <a:t>جمعية اصدقاء البيئة </a:t>
            </a:r>
            <a:endParaRPr 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0"/>
            <a:ext cx="8229600" cy="1399032"/>
          </a:xfrm>
        </p:spPr>
        <p:style>
          <a:lnRef idx="3">
            <a:schemeClr val="lt1"/>
          </a:lnRef>
          <a:fillRef idx="1002">
            <a:schemeClr val="lt2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rtl="1"/>
            <a:r>
              <a:rPr lang="ar-SA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25000"/>
                  </a:schemeClr>
                </a:solidFill>
                <a:effectLst/>
                <a:latin typeface="Times New Roman" pitchFamily="18" charset="0"/>
                <a:cs typeface="A- Janem 2" pitchFamily="2" charset="-78"/>
              </a:rPr>
              <a:t>المقابس</a:t>
            </a:r>
            <a:endParaRPr lang="en-US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bg2">
                  <a:lumMod val="25000"/>
                </a:schemeClr>
              </a:solidFill>
              <a:effectLst/>
              <a:cs typeface="A- Janem 2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38600" y="1524000"/>
            <a:ext cx="5105400" cy="4930808"/>
          </a:xfrm>
        </p:spPr>
        <p:txBody>
          <a:bodyPr>
            <a:noAutofit/>
          </a:bodyPr>
          <a:lstStyle/>
          <a:p>
            <a:pPr algn="justLow" rtl="1">
              <a:spcBef>
                <a:spcPct val="50000"/>
              </a:spcBef>
              <a:buClr>
                <a:schemeClr val="bg2">
                  <a:lumMod val="25000"/>
                </a:schemeClr>
              </a:buClr>
              <a:buFont typeface="Wingdings" pitchFamily="2" charset="2"/>
              <a:buChar char="ü"/>
            </a:pPr>
            <a:r>
              <a:rPr lang="ar-SA" sz="3200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افحص المقابس للتأكد من عدم وجود أي ارتخاء</a:t>
            </a:r>
          </a:p>
          <a:p>
            <a:pPr algn="justLow" rtl="1">
              <a:spcBef>
                <a:spcPct val="50000"/>
              </a:spcBef>
              <a:buClr>
                <a:schemeClr val="bg2">
                  <a:lumMod val="25000"/>
                </a:schemeClr>
              </a:buClr>
              <a:buFont typeface="Wingdings" pitchFamily="2" charset="2"/>
              <a:buChar char="ü"/>
            </a:pPr>
            <a:r>
              <a:rPr lang="ar-SA" sz="3200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استبدل أغطية الحائط المفقودة أو المكسورة.</a:t>
            </a:r>
          </a:p>
          <a:p>
            <a:pPr algn="justLow" rtl="1">
              <a:spcBef>
                <a:spcPct val="50000"/>
              </a:spcBef>
              <a:buClr>
                <a:schemeClr val="bg2">
                  <a:lumMod val="25000"/>
                </a:schemeClr>
              </a:buClr>
              <a:buFont typeface="Wingdings" pitchFamily="2" charset="2"/>
              <a:buChar char="ü"/>
            </a:pPr>
            <a:r>
              <a:rPr lang="ar-SA" sz="3200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تأكد من وجود الأغطية الواقية فوق كل المقابس غير المستخدمة والتي في متناول الأطفال.</a:t>
            </a:r>
          </a:p>
          <a:p>
            <a:pPr algn="justLow" rtl="1">
              <a:spcBef>
                <a:spcPct val="50000"/>
              </a:spcBef>
              <a:buClr>
                <a:schemeClr val="bg2">
                  <a:lumMod val="25000"/>
                </a:schemeClr>
              </a:buClr>
              <a:buFont typeface="Wingdings" pitchFamily="2" charset="2"/>
              <a:buChar char="ü"/>
            </a:pPr>
            <a:r>
              <a:rPr lang="ar-SA" sz="3200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تفادى زيادة الحمل الكهربائي على المقابس</a:t>
            </a:r>
            <a:r>
              <a:rPr lang="ar-LB" sz="3200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.</a:t>
            </a:r>
            <a:endParaRPr lang="en-US" sz="3200" dirty="0" smtClean="0">
              <a:solidFill>
                <a:schemeClr val="bg2">
                  <a:lumMod val="25000"/>
                </a:schemeClr>
              </a:solidFill>
              <a:cs typeface="A- Amir 1" pitchFamily="2" charset="-78"/>
            </a:endParaRPr>
          </a:p>
          <a:p>
            <a:pPr algn="justLow" rtl="1">
              <a:buFont typeface="Wingdings" pitchFamily="2" charset="2"/>
              <a:buChar char="ü"/>
            </a:pPr>
            <a:endParaRPr lang="en-US" sz="3200" dirty="0">
              <a:solidFill>
                <a:schemeClr val="accent1">
                  <a:lumMod val="75000"/>
                </a:schemeClr>
              </a:solidFill>
              <a:cs typeface="A- Amir 1" pitchFamily="2" charset="-78"/>
            </a:endParaRPr>
          </a:p>
        </p:txBody>
      </p:sp>
      <p:pic>
        <p:nvPicPr>
          <p:cNvPr id="4" name="Picture 10" descr="ELECTRICAL RECEPTACL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52400" y="1828800"/>
            <a:ext cx="3886200" cy="4724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4" descr="Z:\دائرة جمعية اصدقاء البيئة\2011\Irshif 2011\IN 2011\اصدقاء البيئة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" y="152400"/>
            <a:ext cx="762000" cy="762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002">
            <a:schemeClr val="lt2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 rtl="1"/>
            <a:r>
              <a:rPr lang="ar-SA" sz="400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25000"/>
                  </a:schemeClr>
                </a:solidFill>
                <a:effectLst/>
                <a:latin typeface="Times New Roman" pitchFamily="18" charset="0"/>
                <a:cs typeface="A- Janem 2" pitchFamily="2" charset="-78"/>
              </a:rPr>
              <a:t>فاصل التيار الآلي</a:t>
            </a:r>
            <a:endParaRPr lang="en-US" sz="400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bg2">
                  <a:lumMod val="25000"/>
                </a:schemeClr>
              </a:solidFill>
              <a:effectLst/>
              <a:cs typeface="A- Janem 2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Low" rtl="1">
              <a:spcBef>
                <a:spcPct val="50000"/>
              </a:spcBef>
              <a:buClr>
                <a:schemeClr val="bg2">
                  <a:lumMod val="25000"/>
                </a:schemeClr>
              </a:buClr>
              <a:buFont typeface="Wingdings" pitchFamily="2" charset="2"/>
              <a:buChar char="ü"/>
            </a:pPr>
            <a:r>
              <a:rPr lang="ar-SA" sz="3200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استخدم فاصل التيار الآلي في المناطق التي يحتمل أن تصلها المياه لتفادي حدوث تماس.</a:t>
            </a:r>
          </a:p>
          <a:p>
            <a:pPr algn="justLow" rtl="1">
              <a:spcBef>
                <a:spcPct val="50000"/>
              </a:spcBef>
              <a:buClr>
                <a:schemeClr val="bg2">
                  <a:lumMod val="25000"/>
                </a:schemeClr>
              </a:buClr>
              <a:buFont typeface="Wingdings" pitchFamily="2" charset="2"/>
              <a:buChar char="ü"/>
            </a:pPr>
            <a:r>
              <a:rPr lang="ar-SA" sz="3200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اختبر فاصل التيار الآلي من فترة لأخرى طبقاً لتعليمات المصنّع للتأكد من سلامة تشغيلها.</a:t>
            </a:r>
            <a:endParaRPr lang="en-US" sz="3200" dirty="0" smtClean="0">
              <a:solidFill>
                <a:schemeClr val="bg2">
                  <a:lumMod val="25000"/>
                </a:schemeClr>
              </a:solidFill>
              <a:cs typeface="A- Amir 1" pitchFamily="2" charset="-78"/>
            </a:endParaRPr>
          </a:p>
          <a:p>
            <a:pPr algn="justLow" rtl="1">
              <a:buNone/>
            </a:pPr>
            <a:endParaRPr lang="en-US" dirty="0">
              <a:solidFill>
                <a:schemeClr val="accent1">
                  <a:lumMod val="75000"/>
                </a:schemeClr>
              </a:solidFill>
              <a:cs typeface="A- Amir 1" pitchFamily="2" charset="-78"/>
            </a:endParaRPr>
          </a:p>
        </p:txBody>
      </p:sp>
      <p:pic>
        <p:nvPicPr>
          <p:cNvPr id="4" name="Picture 3" descr="Z:\دائرة جمعية اصدقاء البيئة\2011\Irshif 2011\IN 2011\اصدقاء البيئة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152400"/>
            <a:ext cx="762000" cy="762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002">
            <a:schemeClr val="lt2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rtl="1"/>
            <a:r>
              <a:rPr lang="ar-LB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25000"/>
                  </a:schemeClr>
                </a:solidFill>
                <a:effectLst/>
                <a:latin typeface="Times New Roman" pitchFamily="18" charset="0"/>
                <a:cs typeface="A- Janem 2" pitchFamily="2" charset="-78"/>
              </a:rPr>
              <a:t>الكهرباء و</a:t>
            </a:r>
            <a:r>
              <a:rPr lang="ar-SA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25000"/>
                  </a:schemeClr>
                </a:solidFill>
                <a:effectLst/>
                <a:latin typeface="Times New Roman" pitchFamily="18" charset="0"/>
                <a:cs typeface="A- Janem 2" pitchFamily="2" charset="-78"/>
              </a:rPr>
              <a:t>مصادر المياه</a:t>
            </a:r>
            <a:endParaRPr lang="en-US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bg2">
                  <a:lumMod val="25000"/>
                </a:schemeClr>
              </a:solidFill>
              <a:effectLst/>
              <a:cs typeface="A- Janem 2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Low" rtl="1">
              <a:spcBef>
                <a:spcPct val="50000"/>
              </a:spcBef>
              <a:buClr>
                <a:schemeClr val="bg2">
                  <a:lumMod val="25000"/>
                </a:schemeClr>
              </a:buClr>
              <a:buFont typeface="Wingdings" pitchFamily="2" charset="2"/>
              <a:buChar char="ü"/>
            </a:pPr>
            <a:r>
              <a:rPr lang="ar-SA" sz="3200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لا تترك الأجهزة الموصلة بالكهرباء في مكان يعرضها للتماس مع الماء.</a:t>
            </a:r>
          </a:p>
          <a:p>
            <a:pPr algn="justLow" rtl="1">
              <a:spcBef>
                <a:spcPct val="50000"/>
              </a:spcBef>
              <a:buClr>
                <a:schemeClr val="bg2">
                  <a:lumMod val="25000"/>
                </a:schemeClr>
              </a:buClr>
              <a:buFont typeface="Wingdings" pitchFamily="2" charset="2"/>
              <a:buChar char="ü"/>
            </a:pPr>
            <a:r>
              <a:rPr lang="ar-SA" sz="3200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إذا وقع الجهاز الموصول بمصدر الكهرباء في الماء ، لا تحاول أبداً أن تخرجه بيدك ، حتى لو كان مطفأً.  ابدأ أولاً بفصل مصدر الكهرباء من لوحة التحكم ، ثم افصل الجهاز.</a:t>
            </a:r>
          </a:p>
          <a:p>
            <a:pPr algn="justLow" rtl="1">
              <a:spcBef>
                <a:spcPct val="50000"/>
              </a:spcBef>
              <a:buClr>
                <a:schemeClr val="bg2">
                  <a:lumMod val="25000"/>
                </a:schemeClr>
              </a:buClr>
              <a:buFont typeface="Wingdings" pitchFamily="2" charset="2"/>
              <a:buChar char="ü"/>
            </a:pPr>
            <a:r>
              <a:rPr lang="ar-SA" sz="3200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إذا تعرض أحد الأجهزة للبلل ، لا تستخدمه إلاّ بعد فحصه لدى أحد الفنيين.</a:t>
            </a:r>
            <a:endParaRPr lang="en-US" sz="3200" dirty="0" smtClean="0">
              <a:solidFill>
                <a:schemeClr val="bg2">
                  <a:lumMod val="25000"/>
                </a:schemeClr>
              </a:solidFill>
              <a:cs typeface="A- Amir 1" pitchFamily="2" charset="-78"/>
            </a:endParaRPr>
          </a:p>
          <a:p>
            <a:pPr algn="justLow" rtl="1">
              <a:buFont typeface="Wingdings" pitchFamily="2" charset="2"/>
              <a:buChar char="ü"/>
            </a:pPr>
            <a:endParaRPr lang="en-US" dirty="0">
              <a:solidFill>
                <a:schemeClr val="accent1">
                  <a:lumMod val="75000"/>
                </a:schemeClr>
              </a:solidFill>
              <a:cs typeface="A- Amir 1" pitchFamily="2" charset="-78"/>
            </a:endParaRPr>
          </a:p>
        </p:txBody>
      </p:sp>
      <p:pic>
        <p:nvPicPr>
          <p:cNvPr id="4" name="Picture 3" descr="Z:\دائرة جمعية اصدقاء البيئة\2011\Irshif 2011\IN 2011\اصدقاء البيئة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152400"/>
            <a:ext cx="762000" cy="762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002">
            <a:schemeClr val="lt2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rtl="1"/>
            <a:r>
              <a:rPr lang="ar-SA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25000"/>
                  </a:schemeClr>
                </a:solidFill>
                <a:effectLst/>
                <a:latin typeface="Times New Roman" pitchFamily="18" charset="0"/>
                <a:cs typeface="A- Janem 2" pitchFamily="2" charset="-78"/>
              </a:rPr>
              <a:t>لمبات الإضاءة</a:t>
            </a:r>
            <a:endParaRPr lang="en-US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bg2">
                  <a:lumMod val="25000"/>
                </a:schemeClr>
              </a:solidFill>
              <a:effectLst/>
              <a:cs typeface="A- Janem 2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>
              <a:spcBef>
                <a:spcPct val="50000"/>
              </a:spcBef>
              <a:buClr>
                <a:schemeClr val="bg2">
                  <a:lumMod val="25000"/>
                </a:schemeClr>
              </a:buClr>
              <a:buFont typeface="Wingdings" pitchFamily="2" charset="2"/>
              <a:buChar char="ü"/>
            </a:pPr>
            <a:r>
              <a:rPr lang="ar-SA" sz="3200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تأكد من أن فولطية جميع اللمبات المركبة مناسبة لإطار التثبيت.</a:t>
            </a:r>
          </a:p>
          <a:p>
            <a:pPr algn="r" rtl="1">
              <a:spcBef>
                <a:spcPct val="50000"/>
              </a:spcBef>
              <a:buClr>
                <a:schemeClr val="bg2">
                  <a:lumMod val="25000"/>
                </a:schemeClr>
              </a:buClr>
              <a:buFont typeface="Wingdings" pitchFamily="2" charset="2"/>
              <a:buChar char="ü"/>
            </a:pPr>
            <a:r>
              <a:rPr lang="ar-SA" sz="3200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تأكد من أن اللمبات مثبتة جيداً.  إن اللمبة المرتخية قد تصبح مفرطة الحرارة.</a:t>
            </a:r>
            <a:endParaRPr lang="en-US" sz="3200" dirty="0" smtClean="0">
              <a:solidFill>
                <a:schemeClr val="bg2">
                  <a:lumMod val="25000"/>
                </a:schemeClr>
              </a:solidFill>
              <a:cs typeface="A- Amir 1" pitchFamily="2" charset="-78"/>
            </a:endParaRPr>
          </a:p>
          <a:p>
            <a:pPr algn="r" rtl="1">
              <a:spcBef>
                <a:spcPct val="50000"/>
              </a:spcBef>
              <a:buClr>
                <a:schemeClr val="bg2">
                  <a:lumMod val="25000"/>
                </a:schemeClr>
              </a:buClr>
              <a:buFont typeface="Wingdings" pitchFamily="2" charset="2"/>
              <a:buChar char="ü"/>
            </a:pPr>
            <a:r>
              <a:rPr lang="ar-SA" sz="3200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تؤدي الفولطية المرتفعة إلى أن تصبح اللمبة مفرطة الحرارة.</a:t>
            </a:r>
            <a:endParaRPr lang="en-US" sz="3200" dirty="0" smtClean="0">
              <a:solidFill>
                <a:schemeClr val="bg2">
                  <a:lumMod val="25000"/>
                </a:schemeClr>
              </a:solidFill>
              <a:cs typeface="A- Amir 1" pitchFamily="2" charset="-78"/>
            </a:endParaRPr>
          </a:p>
          <a:p>
            <a:pPr algn="r" rtl="1">
              <a:spcBef>
                <a:spcPct val="50000"/>
              </a:spcBef>
              <a:buNone/>
            </a:pPr>
            <a:endParaRPr lang="en-US" b="1" dirty="0" smtClean="0">
              <a:solidFill>
                <a:srgbClr val="663300"/>
              </a:solidFill>
              <a:cs typeface="A- Amir 1" pitchFamily="2" charset="-78"/>
            </a:endParaRPr>
          </a:p>
        </p:txBody>
      </p:sp>
      <p:pic>
        <p:nvPicPr>
          <p:cNvPr id="4" name="Picture 3" descr="Z:\دائرة جمعية اصدقاء البيئة\2011\Irshif 2011\IN 2011\اصدقاء البيئة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152400"/>
            <a:ext cx="762000" cy="762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002">
            <a:schemeClr val="lt2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rtl="1"/>
            <a:r>
              <a:rPr lang="ar-SA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25000"/>
                  </a:schemeClr>
                </a:solidFill>
                <a:effectLst/>
                <a:latin typeface="Times New Roman" pitchFamily="18" charset="0"/>
                <a:cs typeface="A- Janem 2" pitchFamily="2" charset="-78"/>
              </a:rPr>
              <a:t>قواطع الدوائر والفيوزات</a:t>
            </a:r>
            <a:endParaRPr lang="en-US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bg2">
                  <a:lumMod val="25000"/>
                </a:schemeClr>
              </a:solidFill>
              <a:effectLst/>
              <a:cs typeface="A- Janem 2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57600" y="1882808"/>
            <a:ext cx="5029200" cy="4572000"/>
          </a:xfrm>
        </p:spPr>
        <p:txBody>
          <a:bodyPr/>
          <a:lstStyle/>
          <a:p>
            <a:pPr algn="justLow" rtl="1">
              <a:spcBef>
                <a:spcPct val="50000"/>
              </a:spcBef>
              <a:buClr>
                <a:schemeClr val="bg2">
                  <a:lumMod val="25000"/>
                </a:schemeClr>
              </a:buClr>
              <a:buFont typeface="Wingdings" pitchFamily="2" charset="2"/>
              <a:buChar char="ü"/>
            </a:pPr>
            <a:r>
              <a:rPr lang="ar-SA" sz="3200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تأكد من أن حجم قواطع الدوائر والفيوزات هو المناسب لمقدار التيار في الدائرة ، واطلب من فني الكهرباء أن يحدد ويسجل الحجم الواجب استخدامه.</a:t>
            </a:r>
          </a:p>
          <a:p>
            <a:pPr algn="justLow" rtl="1">
              <a:spcBef>
                <a:spcPct val="50000"/>
              </a:spcBef>
              <a:buClr>
                <a:schemeClr val="bg2">
                  <a:lumMod val="25000"/>
                </a:schemeClr>
              </a:buClr>
              <a:buFont typeface="Wingdings" pitchFamily="2" charset="2"/>
              <a:buChar char="ü"/>
            </a:pPr>
            <a:r>
              <a:rPr lang="ar-SA" sz="3200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استبدل الفيوزات دائماَ بأخرى من نفس الحجم.</a:t>
            </a:r>
            <a:endParaRPr lang="en-US" sz="3200" dirty="0" smtClean="0">
              <a:solidFill>
                <a:schemeClr val="bg2">
                  <a:lumMod val="25000"/>
                </a:schemeClr>
              </a:solidFill>
              <a:cs typeface="A- Amir 1" pitchFamily="2" charset="-78"/>
            </a:endParaRPr>
          </a:p>
          <a:p>
            <a:pPr algn="justLow" rtl="1">
              <a:buNone/>
            </a:pPr>
            <a:endParaRPr lang="en-US" dirty="0">
              <a:solidFill>
                <a:schemeClr val="accent1">
                  <a:lumMod val="75000"/>
                </a:schemeClr>
              </a:solidFill>
              <a:cs typeface="A- Amir 1" pitchFamily="2" charset="-78"/>
            </a:endParaRPr>
          </a:p>
        </p:txBody>
      </p:sp>
      <p:pic>
        <p:nvPicPr>
          <p:cNvPr id="4" name="Picture 9" descr="Panelboard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381000" y="1905000"/>
            <a:ext cx="3124200" cy="3962400"/>
          </a:xfrm>
          <a:prstGeom prst="rect">
            <a:avLst/>
          </a:prstGeom>
        </p:spPr>
      </p:pic>
      <p:pic>
        <p:nvPicPr>
          <p:cNvPr id="5" name="Picture 4" descr="Z:\دائرة جمعية اصدقاء البيئة\2011\Irshif 2011\IN 2011\اصدقاء البيئة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" y="152400"/>
            <a:ext cx="762000" cy="762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002">
            <a:schemeClr val="lt2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 rtl="1"/>
            <a:r>
              <a:rPr lang="ar-SA" sz="400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25000"/>
                  </a:schemeClr>
                </a:solidFill>
                <a:effectLst/>
                <a:cs typeface="A- Janem 2" pitchFamily="2" charset="-78"/>
              </a:rPr>
              <a:t>أجهزة الترفيه والكمبيوتر</a:t>
            </a:r>
            <a:endParaRPr lang="en-US" sz="400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bg2">
                  <a:lumMod val="25000"/>
                </a:schemeClr>
              </a:solidFill>
              <a:effectLst/>
              <a:cs typeface="A- Janem 2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Low" rtl="1">
              <a:spcBef>
                <a:spcPct val="50000"/>
              </a:spcBef>
              <a:buClr>
                <a:schemeClr val="bg2">
                  <a:lumMod val="25000"/>
                </a:schemeClr>
              </a:buClr>
              <a:buFont typeface="Wingdings" pitchFamily="2" charset="2"/>
              <a:buChar char="ü"/>
            </a:pPr>
            <a:r>
              <a:rPr lang="ar-SA" sz="4000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تأكد من أن الأجهزة في حالة جيدة وتعمل جيداً ؛ تأكد من عدم وجود تشققات أو تلف الأسلاك ، أو المقابس ، أو الموصلات.</a:t>
            </a:r>
          </a:p>
          <a:p>
            <a:pPr algn="justLow" rtl="1">
              <a:buNone/>
            </a:pPr>
            <a:endParaRPr lang="en-US" sz="4000" dirty="0">
              <a:solidFill>
                <a:schemeClr val="accent1">
                  <a:lumMod val="75000"/>
                </a:schemeClr>
              </a:solidFill>
              <a:cs typeface="A- Amir 1" pitchFamily="2" charset="-78"/>
            </a:endParaRPr>
          </a:p>
        </p:txBody>
      </p:sp>
      <p:pic>
        <p:nvPicPr>
          <p:cNvPr id="4" name="Picture 3" descr="Z:\دائرة جمعية اصدقاء البيئة\2011\Irshif 2011\IN 2011\اصدقاء البيئة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152400"/>
            <a:ext cx="762000" cy="762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002">
            <a:schemeClr val="lt2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rtl="1"/>
            <a:r>
              <a:rPr lang="ar-SA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25000"/>
                  </a:schemeClr>
                </a:solidFill>
                <a:effectLst/>
                <a:latin typeface="Times New Roman" pitchFamily="18" charset="0"/>
                <a:cs typeface="A- Janem 2" pitchFamily="2" charset="-78"/>
              </a:rPr>
              <a:t>السلامة خارج المنزل</a:t>
            </a:r>
            <a:endParaRPr lang="en-US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bg2">
                  <a:lumMod val="25000"/>
                </a:schemeClr>
              </a:solidFill>
              <a:effectLst/>
              <a:cs typeface="A- Janem 2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>
              <a:lnSpc>
                <a:spcPct val="90000"/>
              </a:lnSpc>
              <a:buClr>
                <a:schemeClr val="bg2">
                  <a:lumMod val="25000"/>
                </a:schemeClr>
              </a:buClr>
              <a:buFont typeface="Wingdings" pitchFamily="2" charset="2"/>
              <a:buChar char="ü"/>
            </a:pPr>
            <a:r>
              <a:rPr lang="ar-SA" sz="32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A- Amir 1" pitchFamily="2" charset="-78"/>
              </a:rPr>
              <a:t>لا تستخدم أجهزة قص العشب أو غيرها من الأدوات الكهربائية </a:t>
            </a:r>
            <a:r>
              <a:rPr lang="en-US" sz="32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A- Amir 1" pitchFamily="2" charset="-78"/>
              </a:rPr>
              <a:t> </a:t>
            </a:r>
            <a:r>
              <a:rPr lang="ar-SA" sz="32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A- Amir 1" pitchFamily="2" charset="-78"/>
              </a:rPr>
              <a:t>أثناء المطر ، أو فوق عشب رطب ، أو في ظروف البلل.</a:t>
            </a:r>
          </a:p>
          <a:p>
            <a:pPr algn="r" rtl="1">
              <a:lnSpc>
                <a:spcPct val="90000"/>
              </a:lnSpc>
              <a:buClr>
                <a:schemeClr val="bg2">
                  <a:lumMod val="25000"/>
                </a:schemeClr>
              </a:buClr>
              <a:buFont typeface="Wingdings" pitchFamily="2" charset="2"/>
              <a:buChar char="ü"/>
            </a:pPr>
            <a:r>
              <a:rPr lang="ar-SA" sz="32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A- Amir 1" pitchFamily="2" charset="-78"/>
              </a:rPr>
              <a:t>افحص الأدوات الكهربائية وأجهزة قص العشب الكهربائية قبل استخدامها للتأكد من عدم وجود أسلاك عارية ، أو قوابس مكسورة ، أو أغلفة متشققة أو مكسورة.</a:t>
            </a:r>
            <a:endParaRPr lang="en-US" sz="3200" dirty="0" smtClean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A- Amir 1" pitchFamily="2" charset="-78"/>
            </a:endParaRPr>
          </a:p>
          <a:p>
            <a:pPr algn="r" rtl="1">
              <a:buNone/>
            </a:pPr>
            <a:endParaRPr lang="en-US" dirty="0">
              <a:solidFill>
                <a:schemeClr val="accent1">
                  <a:lumMod val="75000"/>
                </a:schemeClr>
              </a:solidFill>
              <a:cs typeface="A- Amir 1" pitchFamily="2" charset="-78"/>
            </a:endParaRPr>
          </a:p>
        </p:txBody>
      </p:sp>
      <p:pic>
        <p:nvPicPr>
          <p:cNvPr id="4" name="Picture 3" descr="Z:\دائرة جمعية اصدقاء البيئة\2011\Irshif 2011\IN 2011\اصدقاء البيئة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152400"/>
            <a:ext cx="762000" cy="762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002">
            <a:schemeClr val="lt2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rtl="1"/>
            <a:r>
              <a:rPr lang="ar-SA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25000"/>
                  </a:schemeClr>
                </a:solidFill>
                <a:effectLst/>
                <a:latin typeface="Times New Roman" pitchFamily="18" charset="0"/>
                <a:cs typeface="A- Janem 2" pitchFamily="2" charset="-78"/>
              </a:rPr>
              <a:t>أجهزة التدفئة</a:t>
            </a:r>
            <a:endParaRPr lang="en-US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bg2">
                  <a:lumMod val="25000"/>
                </a:schemeClr>
              </a:solidFill>
              <a:effectLst/>
              <a:cs typeface="A- Janem 2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Low" rtl="1">
              <a:lnSpc>
                <a:spcPct val="90000"/>
              </a:lnSpc>
              <a:buClr>
                <a:schemeClr val="bg2">
                  <a:lumMod val="25000"/>
                </a:schemeClr>
              </a:buClr>
              <a:buFont typeface="Wingdings" pitchFamily="2" charset="2"/>
              <a:buChar char="ü"/>
            </a:pPr>
            <a:r>
              <a:rPr lang="ar-SA" sz="32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A- Amir 1" pitchFamily="2" charset="-78"/>
              </a:rPr>
              <a:t>أبعد المدفأة مسافة لا تقل عن متر واحد عن أي مادة قابلة للاشتعال، مثل الفراش، والملابس، والستائر، والأثاث، والسجاد.</a:t>
            </a:r>
          </a:p>
          <a:p>
            <a:pPr algn="justLow" rtl="1">
              <a:lnSpc>
                <a:spcPct val="90000"/>
              </a:lnSpc>
              <a:buClr>
                <a:schemeClr val="bg2">
                  <a:lumMod val="25000"/>
                </a:schemeClr>
              </a:buClr>
              <a:buFont typeface="Wingdings" pitchFamily="2" charset="2"/>
              <a:buChar char="ü"/>
            </a:pPr>
            <a:r>
              <a:rPr lang="ar-SA" sz="32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A- Amir 1" pitchFamily="2" charset="-78"/>
              </a:rPr>
              <a:t>لا تستخدم المدفأة في الغرف التي بها أطفال بدون مرافقين.</a:t>
            </a:r>
          </a:p>
          <a:p>
            <a:pPr algn="justLow" rtl="1">
              <a:lnSpc>
                <a:spcPct val="90000"/>
              </a:lnSpc>
              <a:buClr>
                <a:schemeClr val="bg2">
                  <a:lumMod val="25000"/>
                </a:schemeClr>
              </a:buClr>
              <a:buFont typeface="Wingdings" pitchFamily="2" charset="2"/>
              <a:buChar char="ü"/>
            </a:pPr>
            <a:r>
              <a:rPr lang="ar-SA" sz="32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A- Amir 1" pitchFamily="2" charset="-78"/>
              </a:rPr>
              <a:t>تذكر أن تفصل المدفأة وانزع القابس في حالة عدم الاستخدام</a:t>
            </a:r>
            <a:r>
              <a:rPr lang="ar-LB" sz="32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A- Amir 1" pitchFamily="2" charset="-78"/>
              </a:rPr>
              <a:t>.</a:t>
            </a:r>
            <a:endParaRPr lang="ar-SA" sz="3200" dirty="0" smtClean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A- Amir 1" pitchFamily="2" charset="-78"/>
            </a:endParaRPr>
          </a:p>
          <a:p>
            <a:pPr algn="justLow" rtl="1">
              <a:buFont typeface="Wingdings" pitchFamily="2" charset="2"/>
              <a:buChar char="ü"/>
            </a:pPr>
            <a:endParaRPr lang="en-US" dirty="0">
              <a:solidFill>
                <a:schemeClr val="accent1">
                  <a:lumMod val="75000"/>
                </a:schemeClr>
              </a:solidFill>
              <a:cs typeface="A- Amir 1" pitchFamily="2" charset="-78"/>
            </a:endParaRPr>
          </a:p>
        </p:txBody>
      </p:sp>
      <p:pic>
        <p:nvPicPr>
          <p:cNvPr id="4" name="Picture 3" descr="Z:\دائرة جمعية اصدقاء البيئة\2011\Irshif 2011\IN 2011\اصدقاء البيئة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152400"/>
            <a:ext cx="762000" cy="762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002">
            <a:schemeClr val="lt2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rtl="1"/>
            <a:r>
              <a:rPr lang="ar-SA" sz="4000" dirty="0" smtClean="0">
                <a:solidFill>
                  <a:schemeClr val="bg2">
                    <a:lumMod val="25000"/>
                  </a:schemeClr>
                </a:solidFill>
                <a:effectLst/>
                <a:cs typeface="A- Janem 2" pitchFamily="2" charset="-78"/>
              </a:rPr>
              <a:t>الأمن والسلامة في المكتب</a:t>
            </a:r>
            <a:endParaRPr lang="en-US" sz="4000" cap="all" dirty="0">
              <a:ln w="0"/>
              <a:solidFill>
                <a:schemeClr val="bg2">
                  <a:lumMod val="25000"/>
                </a:schemeClr>
              </a:solidFill>
              <a:effectLst/>
              <a:cs typeface="A- Janem 2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33400" indent="-533400" algn="r" rtl="1">
              <a:buClr>
                <a:schemeClr val="bg2">
                  <a:lumMod val="25000"/>
                </a:schemeClr>
              </a:buClr>
              <a:buFont typeface="Wingdings" pitchFamily="2" charset="2"/>
              <a:buChar char="ü"/>
              <a:defRPr/>
            </a:pPr>
            <a:r>
              <a:rPr lang="ar-SA" sz="3200" dirty="0" smtClean="0">
                <a:solidFill>
                  <a:srgbClr val="0070C0"/>
                </a:solidFill>
                <a:cs typeface="A- Amir 1" pitchFamily="2" charset="-78"/>
              </a:rPr>
              <a:t>الانتباه إلى علامات وجود أخطاء في الكهرباء مثل:</a:t>
            </a:r>
            <a:endParaRPr lang="en-US" sz="3200" dirty="0" smtClean="0">
              <a:solidFill>
                <a:srgbClr val="0070C0"/>
              </a:solidFill>
              <a:cs typeface="A- Amir 1" pitchFamily="2" charset="-78"/>
            </a:endParaRPr>
          </a:p>
          <a:p>
            <a:pPr marL="533400" indent="-533400" algn="r" rtl="1">
              <a:buClr>
                <a:schemeClr val="bg2">
                  <a:lumMod val="25000"/>
                </a:schemeClr>
              </a:buClr>
              <a:buFont typeface="Arial" pitchFamily="34" charset="0"/>
              <a:buChar char="•"/>
              <a:defRPr/>
            </a:pPr>
            <a:r>
              <a:rPr lang="ar-SA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سخونة المقابس الكهربائية المتصلة بالجدار</a:t>
            </a:r>
            <a:endParaRPr lang="en-US" dirty="0" smtClean="0">
              <a:solidFill>
                <a:schemeClr val="bg2">
                  <a:lumMod val="25000"/>
                </a:schemeClr>
              </a:solidFill>
              <a:cs typeface="A- Amir 1" pitchFamily="2" charset="-78"/>
            </a:endParaRPr>
          </a:p>
          <a:p>
            <a:pPr marL="533400" indent="-533400" algn="r" rtl="1">
              <a:buClr>
                <a:schemeClr val="bg2">
                  <a:lumMod val="25000"/>
                </a:schemeClr>
              </a:buClr>
              <a:buFont typeface="Arial" pitchFamily="34" charset="0"/>
              <a:buChar char="•"/>
              <a:defRPr/>
            </a:pPr>
            <a:r>
              <a:rPr lang="ar-SA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اختلاف في توهج الأضواء وخبوها. </a:t>
            </a:r>
            <a:endParaRPr lang="en-US" dirty="0" smtClean="0">
              <a:solidFill>
                <a:schemeClr val="bg2">
                  <a:lumMod val="25000"/>
                </a:schemeClr>
              </a:solidFill>
              <a:cs typeface="A- Amir 1" pitchFamily="2" charset="-78"/>
            </a:endParaRPr>
          </a:p>
          <a:p>
            <a:pPr marL="533400" indent="-533400" algn="r" rtl="1">
              <a:buClr>
                <a:schemeClr val="bg2">
                  <a:lumMod val="25000"/>
                </a:schemeClr>
              </a:buClr>
              <a:buFont typeface="Arial" pitchFamily="34" charset="0"/>
              <a:buChar char="•"/>
              <a:defRPr/>
            </a:pPr>
            <a:r>
              <a:rPr lang="ar-SA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الإحساس بوخز كهربائي خفيف عند لمس بعض الأجهزة الكهربائية. </a:t>
            </a:r>
            <a:endParaRPr lang="en-US" dirty="0" smtClean="0">
              <a:solidFill>
                <a:schemeClr val="bg2">
                  <a:lumMod val="25000"/>
                </a:schemeClr>
              </a:solidFill>
              <a:cs typeface="A- Amir 1" pitchFamily="2" charset="-78"/>
            </a:endParaRPr>
          </a:p>
          <a:p>
            <a:pPr marL="533400" indent="-533400" algn="r" rtl="1">
              <a:buClr>
                <a:schemeClr val="bg2">
                  <a:lumMod val="25000"/>
                </a:schemeClr>
              </a:buClr>
              <a:buFont typeface="Arial" pitchFamily="34" charset="0"/>
              <a:buChar char="•"/>
              <a:defRPr/>
            </a:pPr>
            <a:r>
              <a:rPr lang="ar-SA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انقطاع المصاهر (الفيوز) بصورة متكررة. </a:t>
            </a:r>
            <a:endParaRPr lang="en-US" dirty="0" smtClean="0">
              <a:solidFill>
                <a:schemeClr val="bg2">
                  <a:lumMod val="25000"/>
                </a:schemeClr>
              </a:solidFill>
              <a:cs typeface="A- Amir 1" pitchFamily="2" charset="-78"/>
            </a:endParaRPr>
          </a:p>
          <a:p>
            <a:pPr marL="533400" indent="-533400" algn="r" rtl="1">
              <a:buClr>
                <a:schemeClr val="bg2">
                  <a:lumMod val="25000"/>
                </a:schemeClr>
              </a:buClr>
              <a:buFont typeface="Arial" pitchFamily="34" charset="0"/>
              <a:buChar char="•"/>
              <a:defRPr/>
            </a:pPr>
            <a:r>
              <a:rPr lang="ar-SA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سماع أصوات أزيز صادرة من التوصيلات الكهربائية. </a:t>
            </a:r>
            <a:endParaRPr lang="en-US" dirty="0" smtClean="0">
              <a:solidFill>
                <a:schemeClr val="bg2">
                  <a:lumMod val="25000"/>
                </a:schemeClr>
              </a:solidFill>
              <a:cs typeface="A- Amir 1" pitchFamily="2" charset="-78"/>
            </a:endParaRPr>
          </a:p>
          <a:p>
            <a:pPr marL="533400" indent="-533400" algn="r" rtl="1">
              <a:buClr>
                <a:schemeClr val="bg2">
                  <a:lumMod val="25000"/>
                </a:schemeClr>
              </a:buClr>
              <a:buFont typeface="Arial" pitchFamily="34" charset="0"/>
              <a:buChar char="•"/>
              <a:defRPr/>
            </a:pPr>
            <a:r>
              <a:rPr lang="ar-SA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انبعاث رائحة عطب أو احتراق من بعض الأجهزة أو التوصيلات.</a:t>
            </a:r>
            <a:endParaRPr lang="en-US" dirty="0" smtClean="0">
              <a:solidFill>
                <a:schemeClr val="bg2">
                  <a:lumMod val="25000"/>
                </a:schemeClr>
              </a:solidFill>
              <a:cs typeface="A- Amir 1" pitchFamily="2" charset="-78"/>
            </a:endParaRPr>
          </a:p>
          <a:p>
            <a:pPr algn="r" rtl="1">
              <a:buNone/>
            </a:pPr>
            <a:endParaRPr lang="en-US" dirty="0">
              <a:solidFill>
                <a:schemeClr val="accent1">
                  <a:lumMod val="75000"/>
                </a:schemeClr>
              </a:solidFill>
              <a:cs typeface="A- Amir 1" pitchFamily="2" charset="-78"/>
            </a:endParaRPr>
          </a:p>
        </p:txBody>
      </p:sp>
      <p:pic>
        <p:nvPicPr>
          <p:cNvPr id="4" name="Picture 3" descr="Z:\دائرة جمعية اصدقاء البيئة\2011\Irshif 2011\IN 2011\اصدقاء البيئة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152400"/>
            <a:ext cx="762000" cy="762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66800"/>
          </a:xfrm>
        </p:spPr>
        <p:style>
          <a:lnRef idx="3">
            <a:schemeClr val="lt1"/>
          </a:lnRef>
          <a:fillRef idx="1002">
            <a:schemeClr val="lt2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algn="r" rtl="1"/>
            <a:r>
              <a:rPr lang="ar-SA" altLang="en-US" sz="32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2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cs typeface="A- Janem 2" pitchFamily="2" charset="-78"/>
              </a:rPr>
              <a:t>وإليكن بعض تلك العلامات التي تنذر بالخطر</a:t>
            </a:r>
            <a:r>
              <a:rPr lang="en-US" altLang="en-US" sz="32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2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cs typeface="A- Janem 2" pitchFamily="2" charset="-78"/>
              </a:rPr>
              <a:t> :</a:t>
            </a:r>
            <a:endParaRPr lang="en-US" sz="32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bg2">
                  <a:lumMod val="2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cs typeface="A- Janem 2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219200"/>
            <a:ext cx="9144000" cy="5235608"/>
          </a:xfrm>
        </p:spPr>
        <p:txBody>
          <a:bodyPr>
            <a:noAutofit/>
          </a:bodyPr>
          <a:lstStyle/>
          <a:p>
            <a:pPr algn="r" rtl="1">
              <a:lnSpc>
                <a:spcPct val="90000"/>
              </a:lnSpc>
              <a:buClr>
                <a:schemeClr val="bg2">
                  <a:lumMod val="25000"/>
                </a:schemeClr>
              </a:buClr>
              <a:buSzPct val="70000"/>
              <a:buFont typeface="Wingdings 3" pitchFamily="18" charset="2"/>
              <a:buChar char="Ë"/>
              <a:defRPr/>
            </a:pPr>
            <a:r>
              <a:rPr lang="ar-SA" altLang="en-US" sz="4000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الأعطال المتكررة الناجمة عن احتراق المصهرات وتوقف عمل قواطع الكهرباء</a:t>
            </a:r>
            <a:r>
              <a:rPr lang="en-US" altLang="en-US" sz="4000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.</a:t>
            </a:r>
          </a:p>
          <a:p>
            <a:pPr algn="r" rtl="1">
              <a:lnSpc>
                <a:spcPct val="90000"/>
              </a:lnSpc>
              <a:buClr>
                <a:schemeClr val="bg2">
                  <a:lumMod val="25000"/>
                </a:schemeClr>
              </a:buClr>
              <a:buSzPct val="70000"/>
              <a:buFont typeface="Wingdings 3" pitchFamily="18" charset="2"/>
              <a:buChar char="Ë"/>
              <a:defRPr/>
            </a:pPr>
            <a:r>
              <a:rPr lang="ar-SA" altLang="en-US" sz="4000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الشعور بوخز خفيف عند لمس أي شيء يعمل بالكهرباء</a:t>
            </a:r>
            <a:r>
              <a:rPr lang="en-US" altLang="en-US" sz="4000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.</a:t>
            </a:r>
          </a:p>
          <a:p>
            <a:pPr algn="r" rtl="1">
              <a:lnSpc>
                <a:spcPct val="90000"/>
              </a:lnSpc>
              <a:buClr>
                <a:schemeClr val="bg2">
                  <a:lumMod val="25000"/>
                </a:schemeClr>
              </a:buClr>
              <a:buSzPct val="70000"/>
              <a:buFont typeface="Wingdings 3" pitchFamily="18" charset="2"/>
              <a:buChar char="Ë"/>
              <a:defRPr/>
            </a:pPr>
            <a:r>
              <a:rPr lang="ar-SA" altLang="en-US" sz="4000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وميض المصباح ومن ثم انخفاضه</a:t>
            </a:r>
            <a:r>
              <a:rPr lang="en-US" altLang="en-US" sz="4000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.</a:t>
            </a:r>
          </a:p>
          <a:p>
            <a:pPr algn="r" rtl="1">
              <a:lnSpc>
                <a:spcPct val="90000"/>
              </a:lnSpc>
              <a:buClr>
                <a:schemeClr val="bg2">
                  <a:lumMod val="25000"/>
                </a:schemeClr>
              </a:buClr>
              <a:buSzPct val="70000"/>
              <a:buFont typeface="Wingdings 3" pitchFamily="18" charset="2"/>
              <a:buChar char="Ë"/>
              <a:defRPr/>
            </a:pPr>
            <a:r>
              <a:rPr lang="ar-SA" altLang="en-US" sz="4000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أصوات الطنين أو الأزيز غير العادية الصادرة من شبكة الكهرباء وخاصة في المصابيح</a:t>
            </a:r>
            <a:r>
              <a:rPr lang="en-US" altLang="en-US" sz="4000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.</a:t>
            </a:r>
          </a:p>
          <a:p>
            <a:pPr algn="r" rtl="1">
              <a:lnSpc>
                <a:spcPct val="90000"/>
              </a:lnSpc>
              <a:buClr>
                <a:schemeClr val="bg2">
                  <a:lumMod val="25000"/>
                </a:schemeClr>
              </a:buClr>
              <a:buSzPct val="70000"/>
              <a:buFont typeface="Wingdings 3" pitchFamily="18" charset="2"/>
              <a:buChar char="Ë"/>
              <a:defRPr/>
            </a:pPr>
            <a:r>
              <a:rPr lang="ar-SA" altLang="en-US" sz="4000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انبعاث رائحة احتراق أو أية روائح أخرى من الأجهزة أو الأسلاك الكهربائية</a:t>
            </a:r>
            <a:r>
              <a:rPr lang="en-US" altLang="en-US" sz="4000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.</a:t>
            </a:r>
          </a:p>
          <a:p>
            <a:pPr algn="r" rtl="1">
              <a:buNone/>
            </a:pPr>
            <a:endParaRPr lang="en-US" sz="4000" dirty="0">
              <a:solidFill>
                <a:schemeClr val="accent1">
                  <a:lumMod val="75000"/>
                </a:schemeClr>
              </a:solidFill>
              <a:cs typeface="A- Amir 1" pitchFamily="2" charset="-78"/>
            </a:endParaRPr>
          </a:p>
        </p:txBody>
      </p:sp>
      <p:pic>
        <p:nvPicPr>
          <p:cNvPr id="4" name="Picture 3" descr="Z:\دائرة جمعية اصدقاء البيئة\2011\Irshif 2011\IN 2011\اصدقاء البيئة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152400"/>
            <a:ext cx="762000" cy="762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002">
            <a:schemeClr val="lt2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ar-SA" sz="320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25000"/>
                  </a:schemeClr>
                </a:solidFill>
                <a:effectLst/>
                <a:cs typeface="A- Janem 2" pitchFamily="2" charset="-78"/>
              </a:rPr>
              <a:t>السلامة في استخدام الأدوات الكهربائية المنزلية</a:t>
            </a:r>
            <a:endParaRPr lang="en-US" sz="320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bg2">
                  <a:lumMod val="25000"/>
                </a:schemeClr>
              </a:solidFill>
              <a:effectLst/>
              <a:cs typeface="A- Janem 2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Low" rtl="1">
              <a:buNone/>
            </a:pPr>
            <a:r>
              <a:rPr lang="ar-SA" sz="32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A- Amir 1" pitchFamily="2" charset="-78"/>
              </a:rPr>
              <a:t>في كل عام ، يصاب العديد من الأشخاص داخل منازلهم أو</a:t>
            </a:r>
            <a:endParaRPr lang="en-US" sz="3200" b="1" dirty="0" smtClean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A- Amir 1" pitchFamily="2" charset="-78"/>
            </a:endParaRPr>
          </a:p>
          <a:p>
            <a:pPr algn="justLow" rtl="1">
              <a:buNone/>
            </a:pPr>
            <a:r>
              <a:rPr lang="ar-SA" sz="32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A- Amir 1" pitchFamily="2" charset="-78"/>
              </a:rPr>
              <a:t>حولها بسبب الكهرباء.</a:t>
            </a:r>
          </a:p>
          <a:p>
            <a:pPr algn="justLow" rtl="1">
              <a:buNone/>
            </a:pPr>
            <a:r>
              <a:rPr lang="ar-SA" sz="32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A- Amir 1" pitchFamily="2" charset="-78"/>
              </a:rPr>
              <a:t>يعود السبب إلى انعدام ظروف السلامة ، مثل زيادة الحمل على</a:t>
            </a:r>
            <a:endParaRPr lang="en-US" sz="3200" b="1" dirty="0" smtClean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A- Amir 1" pitchFamily="2" charset="-78"/>
            </a:endParaRPr>
          </a:p>
          <a:p>
            <a:pPr algn="justLow" rtl="1">
              <a:buNone/>
            </a:pPr>
            <a:r>
              <a:rPr lang="ar-SA" sz="32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A- Amir 1" pitchFamily="2" charset="-78"/>
              </a:rPr>
              <a:t>الدوائر الكهربائية ، أو تلف العوازل ، أو سوء استخدام</a:t>
            </a:r>
            <a:endParaRPr lang="en-US" sz="3200" b="1" dirty="0" smtClean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A- Amir 1" pitchFamily="2" charset="-78"/>
            </a:endParaRPr>
          </a:p>
          <a:p>
            <a:pPr algn="justLow" rtl="1">
              <a:buNone/>
            </a:pPr>
            <a:r>
              <a:rPr lang="ar-SA" sz="32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A- Amir 1" pitchFamily="2" charset="-78"/>
              </a:rPr>
              <a:t>وصلات الأسلاك والمنتجات الكهربائية مما يؤدي إلى احتمال</a:t>
            </a:r>
            <a:endParaRPr lang="en-US" sz="3200" b="1" dirty="0" smtClean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A- Amir 1" pitchFamily="2" charset="-78"/>
            </a:endParaRPr>
          </a:p>
          <a:p>
            <a:pPr algn="justLow" rtl="1">
              <a:buNone/>
            </a:pPr>
            <a:r>
              <a:rPr lang="ar-SA" sz="32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A- Amir 1" pitchFamily="2" charset="-78"/>
              </a:rPr>
              <a:t>حدوث حرائق أو صدمة كهربائية.</a:t>
            </a:r>
            <a:endParaRPr lang="en-US" sz="3200" b="1" dirty="0" smtClean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A- Amir 1" pitchFamily="2" charset="-78"/>
            </a:endParaRPr>
          </a:p>
          <a:p>
            <a:pPr algn="justLow" rtl="1">
              <a:buNone/>
            </a:pPr>
            <a:endParaRPr lang="en-US" dirty="0">
              <a:solidFill>
                <a:schemeClr val="accent1">
                  <a:lumMod val="75000"/>
                </a:schemeClr>
              </a:solidFill>
              <a:cs typeface="A- Amir 1" pitchFamily="2" charset="-78"/>
            </a:endParaRPr>
          </a:p>
        </p:txBody>
      </p:sp>
      <p:pic>
        <p:nvPicPr>
          <p:cNvPr id="4" name="Picture 3" descr="Z:\دائرة جمعية اصدقاء البيئة\2011\Irshif 2011\IN 2011\اصدقاء البيئة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152400"/>
            <a:ext cx="762000" cy="762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002">
            <a:schemeClr val="lt2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r" rtl="1"/>
            <a:r>
              <a:rPr lang="ar-SA" altLang="en-US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2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cs typeface="A- Janem 2" pitchFamily="2" charset="-78"/>
              </a:rPr>
              <a:t>للاستخدام الآمن للكهرباء قم بالتالي</a:t>
            </a:r>
            <a:r>
              <a:rPr lang="en-US" altLang="en-US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2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cs typeface="A- Janem 2" pitchFamily="2" charset="-78"/>
              </a:rPr>
              <a:t> :</a:t>
            </a:r>
            <a:endParaRPr lang="en-US" sz="40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bg2">
                  <a:lumMod val="2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cs typeface="A- Janem 2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>
              <a:lnSpc>
                <a:spcPct val="90000"/>
              </a:lnSpc>
              <a:buClr>
                <a:schemeClr val="bg2">
                  <a:lumMod val="25000"/>
                </a:schemeClr>
              </a:buClr>
              <a:buFont typeface="Wingdings 2" pitchFamily="18" charset="2"/>
              <a:buChar char=""/>
              <a:defRPr/>
            </a:pPr>
            <a:r>
              <a:rPr lang="ar-SA" altLang="en-US" sz="3200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اطفئ التدفئة وأجهزة المطبخ قبل ترك منزلك</a:t>
            </a:r>
            <a:r>
              <a:rPr lang="en-US" altLang="en-US" sz="3200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.</a:t>
            </a:r>
          </a:p>
          <a:p>
            <a:pPr algn="r" rtl="1">
              <a:lnSpc>
                <a:spcPct val="90000"/>
              </a:lnSpc>
              <a:buClr>
                <a:schemeClr val="bg2">
                  <a:lumMod val="25000"/>
                </a:schemeClr>
              </a:buClr>
              <a:buFont typeface="Wingdings 2" pitchFamily="18" charset="2"/>
              <a:buChar char=""/>
              <a:defRPr/>
            </a:pPr>
            <a:r>
              <a:rPr lang="ar-SA" altLang="en-US" sz="3200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اطفئ الأجهزة الكهربائية دائماً قبل التنظيف</a:t>
            </a:r>
            <a:r>
              <a:rPr lang="en-US" altLang="en-US" sz="3200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.</a:t>
            </a:r>
          </a:p>
          <a:p>
            <a:pPr algn="r" rtl="1">
              <a:lnSpc>
                <a:spcPct val="90000"/>
              </a:lnSpc>
              <a:buClr>
                <a:schemeClr val="bg2">
                  <a:lumMod val="25000"/>
                </a:schemeClr>
              </a:buClr>
              <a:buFont typeface="Wingdings 2" pitchFamily="18" charset="2"/>
              <a:buChar char=""/>
              <a:defRPr/>
            </a:pPr>
            <a:r>
              <a:rPr lang="ar-SA" altLang="en-US" sz="3200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استعمل الأجهزة المزودة بالقابس ذو الثلاث رؤوس</a:t>
            </a:r>
            <a:r>
              <a:rPr lang="en-US" altLang="en-US" sz="3200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.</a:t>
            </a:r>
          </a:p>
          <a:p>
            <a:pPr algn="r" rtl="1">
              <a:lnSpc>
                <a:spcPct val="90000"/>
              </a:lnSpc>
              <a:buClr>
                <a:schemeClr val="bg2">
                  <a:lumMod val="25000"/>
                </a:schemeClr>
              </a:buClr>
              <a:buFont typeface="Wingdings 2" pitchFamily="18" charset="2"/>
              <a:buChar char=""/>
              <a:defRPr/>
            </a:pPr>
            <a:r>
              <a:rPr lang="ar-SA" altLang="en-US" sz="3200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ضع غطاء معزول دائماً في المقابس قرب الأرضية</a:t>
            </a:r>
            <a:r>
              <a:rPr lang="en-US" altLang="en-US" sz="3200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.</a:t>
            </a:r>
          </a:p>
          <a:p>
            <a:pPr algn="r" rtl="1">
              <a:lnSpc>
                <a:spcPct val="90000"/>
              </a:lnSpc>
              <a:buClr>
                <a:schemeClr val="bg2">
                  <a:lumMod val="25000"/>
                </a:schemeClr>
              </a:buClr>
              <a:buFont typeface="Wingdings 2" pitchFamily="18" charset="2"/>
              <a:buChar char=""/>
              <a:defRPr/>
            </a:pPr>
            <a:r>
              <a:rPr lang="ar-SA" altLang="en-US" sz="3200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دع التصليحات والتركيب لكهربائي محترف</a:t>
            </a:r>
            <a:r>
              <a:rPr lang="en-US" altLang="en-US" sz="3200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.</a:t>
            </a:r>
          </a:p>
          <a:p>
            <a:pPr algn="r" rtl="1">
              <a:lnSpc>
                <a:spcPct val="90000"/>
              </a:lnSpc>
              <a:buClr>
                <a:schemeClr val="bg2">
                  <a:lumMod val="25000"/>
                </a:schemeClr>
              </a:buClr>
              <a:buFont typeface="Wingdings 2" pitchFamily="18" charset="2"/>
              <a:buChar char=""/>
              <a:defRPr/>
            </a:pPr>
            <a:r>
              <a:rPr lang="ar-SA" altLang="en-US" sz="3200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استعمل أجهزة ممتازة ذات نوعية جيدة فقط</a:t>
            </a:r>
            <a:r>
              <a:rPr lang="en-US" altLang="en-US" sz="3200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.</a:t>
            </a:r>
            <a:endParaRPr lang="ar-LB" altLang="en-US" sz="3200" dirty="0" smtClean="0">
              <a:solidFill>
                <a:schemeClr val="bg2">
                  <a:lumMod val="25000"/>
                </a:schemeClr>
              </a:solidFill>
              <a:cs typeface="A- Amir 1" pitchFamily="2" charset="-78"/>
            </a:endParaRPr>
          </a:p>
          <a:p>
            <a:pPr algn="r" rtl="1">
              <a:lnSpc>
                <a:spcPct val="90000"/>
              </a:lnSpc>
              <a:buClr>
                <a:schemeClr val="bg2">
                  <a:lumMod val="25000"/>
                </a:schemeClr>
              </a:buClr>
              <a:buFont typeface="Wingdings 2" pitchFamily="18" charset="2"/>
              <a:buChar char=""/>
              <a:defRPr/>
            </a:pPr>
            <a:r>
              <a:rPr lang="ar-SA" altLang="en-US" sz="3200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إذا زادت حرارة الجهاز أفصله وخذه للصيانة من قبل محترف</a:t>
            </a:r>
            <a:r>
              <a:rPr lang="en-US" altLang="en-US" sz="3200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.</a:t>
            </a:r>
          </a:p>
          <a:p>
            <a:pPr algn="r" rtl="1">
              <a:buNone/>
            </a:pPr>
            <a:endParaRPr lang="en-US" dirty="0">
              <a:solidFill>
                <a:schemeClr val="accent1">
                  <a:lumMod val="75000"/>
                </a:schemeClr>
              </a:solidFill>
              <a:cs typeface="A- Amir 1" pitchFamily="2" charset="-78"/>
            </a:endParaRPr>
          </a:p>
        </p:txBody>
      </p:sp>
      <p:pic>
        <p:nvPicPr>
          <p:cNvPr id="4" name="Picture 3" descr="Z:\دائرة جمعية اصدقاء البيئة\2011\Irshif 2011\IN 2011\اصدقاء البيئة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152400"/>
            <a:ext cx="762000" cy="762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002">
            <a:schemeClr val="lt2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 rtl="1"/>
            <a:r>
              <a:rPr lang="ar-SA" altLang="en-US" sz="440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25000"/>
                  </a:schemeClr>
                </a:solidFill>
                <a:effectLst/>
                <a:cs typeface="A- Janem 2" pitchFamily="2" charset="-78"/>
              </a:rPr>
              <a:t>وتجنب التالي</a:t>
            </a:r>
            <a:r>
              <a:rPr lang="en-US" altLang="en-US" sz="440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25000"/>
                  </a:schemeClr>
                </a:solidFill>
                <a:effectLst/>
                <a:cs typeface="A- Janem 2" pitchFamily="2" charset="-78"/>
              </a:rPr>
              <a:t> :</a:t>
            </a:r>
            <a:endParaRPr lang="en-US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bg2">
                  <a:lumMod val="25000"/>
                </a:schemeClr>
              </a:solidFill>
              <a:effectLst/>
              <a:cs typeface="A- Janem 2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algn="r" rtl="1">
              <a:buClr>
                <a:schemeClr val="bg2">
                  <a:lumMod val="25000"/>
                </a:schemeClr>
              </a:buClr>
              <a:buFont typeface="Wingdings 2" pitchFamily="18" charset="2"/>
              <a:buChar char=""/>
              <a:defRPr/>
            </a:pPr>
            <a:r>
              <a:rPr lang="ar-SA" altLang="en-US" sz="3600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لا تستخدم تمديدات ومقابس غير صالحة - معيبة</a:t>
            </a:r>
            <a:r>
              <a:rPr lang="en-US" altLang="en-US" sz="3600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.</a:t>
            </a:r>
          </a:p>
          <a:p>
            <a:pPr algn="r" rtl="1">
              <a:buClr>
                <a:schemeClr val="bg2">
                  <a:lumMod val="25000"/>
                </a:schemeClr>
              </a:buClr>
              <a:buFont typeface="Wingdings 2" pitchFamily="18" charset="2"/>
              <a:buChar char=""/>
              <a:defRPr/>
            </a:pPr>
            <a:r>
              <a:rPr lang="ar-SA" altLang="en-US" sz="3600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لا تزد تحميل  المقابس الكهربائية</a:t>
            </a:r>
            <a:r>
              <a:rPr lang="en-US" altLang="en-US" sz="3600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.</a:t>
            </a:r>
          </a:p>
          <a:p>
            <a:pPr algn="r" rtl="1">
              <a:buClr>
                <a:schemeClr val="bg2">
                  <a:lumMod val="25000"/>
                </a:schemeClr>
              </a:buClr>
              <a:buFont typeface="Wingdings 2" pitchFamily="18" charset="2"/>
              <a:buChar char=""/>
              <a:defRPr/>
            </a:pPr>
            <a:r>
              <a:rPr lang="ar-SA" altLang="en-US" sz="3600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لا تدخل نهايات السلك المكشوفة في مقبس كهربائي</a:t>
            </a:r>
            <a:r>
              <a:rPr lang="en-US" altLang="en-US" sz="3600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.</a:t>
            </a:r>
          </a:p>
          <a:p>
            <a:pPr algn="r" rtl="1">
              <a:buClr>
                <a:schemeClr val="bg2">
                  <a:lumMod val="25000"/>
                </a:schemeClr>
              </a:buClr>
              <a:buFont typeface="Wingdings 2" pitchFamily="18" charset="2"/>
              <a:buChar char=""/>
              <a:defRPr/>
            </a:pPr>
            <a:r>
              <a:rPr lang="ar-SA" altLang="en-US" sz="3600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لا تترك أطفالك لوحدهم قرب أجهزة كهربائية تعمل</a:t>
            </a:r>
            <a:r>
              <a:rPr lang="en-US" altLang="en-US" sz="3600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.</a:t>
            </a:r>
          </a:p>
          <a:p>
            <a:pPr algn="r" rtl="1">
              <a:buClr>
                <a:schemeClr val="bg2">
                  <a:lumMod val="25000"/>
                </a:schemeClr>
              </a:buClr>
              <a:buFont typeface="Wingdings 2" pitchFamily="18" charset="2"/>
              <a:buChar char=""/>
              <a:defRPr/>
            </a:pPr>
            <a:r>
              <a:rPr lang="ar-SA" altLang="en-US" sz="3600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لا تمسس أجهزة كهربائية بالأيادي المبللة</a:t>
            </a:r>
            <a:r>
              <a:rPr lang="en-US" altLang="en-US" sz="3600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.</a:t>
            </a:r>
          </a:p>
          <a:p>
            <a:pPr algn="r" rtl="1">
              <a:buClr>
                <a:schemeClr val="bg2">
                  <a:lumMod val="25000"/>
                </a:schemeClr>
              </a:buClr>
              <a:buFont typeface="Wingdings 2" pitchFamily="18" charset="2"/>
              <a:buChar char=""/>
              <a:defRPr/>
            </a:pPr>
            <a:r>
              <a:rPr lang="ar-SA" altLang="en-US" sz="3600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لا تقف على أرض مبللة بينما تستعمل عدة كهربائية</a:t>
            </a:r>
            <a:r>
              <a:rPr lang="en-US" altLang="en-US" sz="3600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.</a:t>
            </a:r>
          </a:p>
          <a:p>
            <a:pPr algn="r" rtl="1">
              <a:buClr>
                <a:schemeClr val="bg2">
                  <a:lumMod val="25000"/>
                </a:schemeClr>
              </a:buClr>
              <a:buFont typeface="Wingdings 2" pitchFamily="18" charset="2"/>
              <a:buChar char=""/>
              <a:defRPr/>
            </a:pPr>
            <a:r>
              <a:rPr lang="ar-SA" altLang="en-US" sz="3600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لا تدخل أجسام معدنية في مقبس كهربائي</a:t>
            </a:r>
            <a:r>
              <a:rPr lang="en-US" altLang="en-US" sz="3600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.</a:t>
            </a:r>
          </a:p>
          <a:p>
            <a:pPr algn="r" rtl="1">
              <a:buNone/>
            </a:pPr>
            <a:endParaRPr lang="en-US" dirty="0">
              <a:solidFill>
                <a:schemeClr val="accent1">
                  <a:lumMod val="75000"/>
                </a:schemeClr>
              </a:solidFill>
              <a:cs typeface="A- Amir 1" pitchFamily="2" charset="-78"/>
            </a:endParaRPr>
          </a:p>
        </p:txBody>
      </p:sp>
      <p:pic>
        <p:nvPicPr>
          <p:cNvPr id="4" name="Picture 3" descr="Z:\دائرة جمعية اصدقاء البيئة\2011\Irshif 2011\IN 2011\اصدقاء البيئة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152400"/>
            <a:ext cx="762000" cy="762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saying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00600" y="1447800"/>
            <a:ext cx="3388966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saying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0" y="1447800"/>
            <a:ext cx="3364345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 descr="Z:\دائرة جمعية اصدقاء البيئة\2011\Irshif 2011\IN 2011\اصدقاء البيئة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2400" y="152400"/>
            <a:ext cx="762000" cy="762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002">
            <a:schemeClr val="lt2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rtl="1"/>
            <a:r>
              <a:rPr lang="ar-SA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25000"/>
                  </a:schemeClr>
                </a:solidFill>
                <a:effectLst/>
                <a:latin typeface="Times New Roman" pitchFamily="18" charset="0"/>
                <a:cs typeface="A- Janem 2" pitchFamily="2" charset="-78"/>
              </a:rPr>
              <a:t>الأخطار التي تهدد السلامة</a:t>
            </a:r>
            <a:endParaRPr lang="en-US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bg2">
                  <a:lumMod val="25000"/>
                </a:schemeClr>
              </a:solidFill>
              <a:effectLst/>
              <a:cs typeface="A- Janem 2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Low" rtl="1">
              <a:lnSpc>
                <a:spcPct val="90000"/>
              </a:lnSpc>
              <a:buNone/>
            </a:pPr>
            <a:r>
              <a:rPr lang="ar-SA" sz="36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A- Amir 1" pitchFamily="2" charset="-78"/>
              </a:rPr>
              <a:t>طالع هذا العرض ، وخذ بضع دقائق للبحث عن</a:t>
            </a:r>
            <a:endParaRPr lang="en-US" sz="3600" dirty="0" smtClean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A- Amir 1" pitchFamily="2" charset="-78"/>
            </a:endParaRPr>
          </a:p>
          <a:p>
            <a:pPr algn="justLow" rtl="1">
              <a:lnSpc>
                <a:spcPct val="90000"/>
              </a:lnSpc>
              <a:buNone/>
            </a:pPr>
            <a:r>
              <a:rPr lang="ar-SA" sz="36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A- Amir 1" pitchFamily="2" charset="-78"/>
              </a:rPr>
              <a:t>الأخطار</a:t>
            </a:r>
            <a:r>
              <a:rPr lang="en-US" sz="36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A- Amir 1" pitchFamily="2" charset="-78"/>
              </a:rPr>
              <a:t> </a:t>
            </a:r>
            <a:r>
              <a:rPr lang="ar-SA" sz="36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A- Amir 1" pitchFamily="2" charset="-78"/>
              </a:rPr>
              <a:t>الكهربائية التي تهدد السلامة في منزلك، ثم</a:t>
            </a:r>
            <a:endParaRPr lang="en-US" sz="3600" dirty="0" smtClean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A- Amir 1" pitchFamily="2" charset="-78"/>
            </a:endParaRPr>
          </a:p>
          <a:p>
            <a:pPr algn="justLow" rtl="1">
              <a:lnSpc>
                <a:spcPct val="90000"/>
              </a:lnSpc>
              <a:buNone/>
            </a:pPr>
            <a:r>
              <a:rPr lang="ar-SA" sz="36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A- Amir 1" pitchFamily="2" charset="-78"/>
              </a:rPr>
              <a:t>اعمل على تلافيها.</a:t>
            </a:r>
            <a:endParaRPr lang="ar-SA" sz="3200" dirty="0" smtClean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A- Amir 1" pitchFamily="2" charset="-78"/>
            </a:endParaRPr>
          </a:p>
          <a:p>
            <a:pPr algn="justLow" rtl="1">
              <a:lnSpc>
                <a:spcPct val="90000"/>
              </a:lnSpc>
              <a:buNone/>
            </a:pPr>
            <a:r>
              <a:rPr lang="ar-SA" sz="36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A- Amir 1" pitchFamily="2" charset="-78"/>
              </a:rPr>
              <a:t>إنك لن تضيع وقتك ، بل قد تمنع وقوع حادث كهربائي</a:t>
            </a:r>
            <a:endParaRPr lang="en-US" sz="3600" dirty="0" smtClean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A- Amir 1" pitchFamily="2" charset="-78"/>
            </a:endParaRPr>
          </a:p>
          <a:p>
            <a:pPr algn="justLow" rtl="1">
              <a:lnSpc>
                <a:spcPct val="90000"/>
              </a:lnSpc>
              <a:buNone/>
            </a:pPr>
            <a:r>
              <a:rPr lang="ar-SA" sz="36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A- Amir 1" pitchFamily="2" charset="-78"/>
              </a:rPr>
              <a:t>يهدد السلامة ، أو ربما تنقذ حياة أحد أفراد عائلتك.</a:t>
            </a:r>
            <a:endParaRPr lang="en-US" sz="3600" dirty="0" smtClean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A- Amir 1" pitchFamily="2" charset="-78"/>
            </a:endParaRPr>
          </a:p>
          <a:p>
            <a:pPr algn="justLow" rtl="1">
              <a:buNone/>
            </a:pPr>
            <a:endParaRPr lang="en-US" dirty="0">
              <a:solidFill>
                <a:schemeClr val="accent1">
                  <a:lumMod val="75000"/>
                </a:schemeClr>
              </a:solidFill>
              <a:cs typeface="A- Amir 1" pitchFamily="2" charset="-78"/>
            </a:endParaRPr>
          </a:p>
        </p:txBody>
      </p:sp>
      <p:pic>
        <p:nvPicPr>
          <p:cNvPr id="4" name="Picture 3" descr="Z:\دائرة جمعية اصدقاء البيئة\2011\Irshif 2011\IN 2011\اصدقاء البيئة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152400"/>
            <a:ext cx="762000" cy="762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38200"/>
          </a:xfrm>
        </p:spPr>
        <p:style>
          <a:lnRef idx="3">
            <a:schemeClr val="lt1"/>
          </a:lnRef>
          <a:fillRef idx="1002">
            <a:schemeClr val="lt2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ar-SA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2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cs typeface="A- Janem 2" pitchFamily="2" charset="-78"/>
              </a:rPr>
              <a:t>1- سوء التمديدات الكهربائية </a:t>
            </a:r>
            <a:endParaRPr lang="en-US" sz="36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bg2">
                  <a:lumMod val="2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cs typeface="A- Janem 2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914400"/>
            <a:ext cx="9144000" cy="5692808"/>
          </a:xfrm>
        </p:spPr>
        <p:txBody>
          <a:bodyPr>
            <a:noAutofit/>
          </a:bodyPr>
          <a:lstStyle/>
          <a:p>
            <a:pPr algn="r" rtl="1">
              <a:buClr>
                <a:schemeClr val="bg2">
                  <a:lumMod val="25000"/>
                </a:schemeClr>
              </a:buClr>
              <a:buSzPct val="96000"/>
              <a:buFont typeface="Arial" pitchFamily="34" charset="0"/>
              <a:buChar char="•"/>
            </a:pPr>
            <a:r>
              <a:rPr lang="ar-SA" sz="3600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عدم مناسبة الكابلات المستخدمة في التوصيلات الكهربائية للتيار المار بها. </a:t>
            </a:r>
            <a:endParaRPr lang="ar-LB" sz="3600" dirty="0" smtClean="0">
              <a:solidFill>
                <a:schemeClr val="bg2">
                  <a:lumMod val="25000"/>
                </a:schemeClr>
              </a:solidFill>
              <a:cs typeface="A- Amir 1" pitchFamily="2" charset="-78"/>
            </a:endParaRPr>
          </a:p>
          <a:p>
            <a:pPr algn="r" rtl="1">
              <a:buClr>
                <a:schemeClr val="bg2">
                  <a:lumMod val="25000"/>
                </a:schemeClr>
              </a:buClr>
              <a:buSzPct val="96000"/>
              <a:buFont typeface="Arial" pitchFamily="34" charset="0"/>
              <a:buChar char="•"/>
            </a:pPr>
            <a:r>
              <a:rPr lang="ar-SA" sz="3600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عدم وضع أسلاك التوصيلات الكهربائية في مواسير معزولة. </a:t>
            </a:r>
            <a:endParaRPr lang="ar-LB" sz="3600" dirty="0" smtClean="0">
              <a:solidFill>
                <a:schemeClr val="bg2">
                  <a:lumMod val="25000"/>
                </a:schemeClr>
              </a:solidFill>
              <a:cs typeface="A- Amir 1" pitchFamily="2" charset="-78"/>
            </a:endParaRPr>
          </a:p>
          <a:p>
            <a:pPr algn="r" rtl="1">
              <a:buClr>
                <a:schemeClr val="bg2">
                  <a:lumMod val="25000"/>
                </a:schemeClr>
              </a:buClr>
              <a:buSzPct val="96000"/>
              <a:buFont typeface="Arial" pitchFamily="34" charset="0"/>
              <a:buChar char="•"/>
            </a:pPr>
            <a:r>
              <a:rPr lang="ar-SA" sz="3600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استخدام التوصيلات الخارجية الظاهرة وترك كابلات كهربائية مكشوفة .</a:t>
            </a:r>
            <a:endParaRPr lang="ar-LB" sz="3600" dirty="0" smtClean="0">
              <a:solidFill>
                <a:schemeClr val="bg2">
                  <a:lumMod val="25000"/>
                </a:schemeClr>
              </a:solidFill>
              <a:cs typeface="A- Amir 1" pitchFamily="2" charset="-78"/>
            </a:endParaRPr>
          </a:p>
          <a:p>
            <a:pPr algn="r" rtl="1">
              <a:buClr>
                <a:schemeClr val="bg2">
                  <a:lumMod val="25000"/>
                </a:schemeClr>
              </a:buClr>
              <a:buSzPct val="96000"/>
              <a:buFont typeface="Arial" pitchFamily="34" charset="0"/>
              <a:buChar char="•"/>
            </a:pPr>
            <a:r>
              <a:rPr lang="ar-SA" sz="3600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تمديد أسلاك كهربائية عبر الأبواب أو النوافذ أو الفتحات المماثلة أو تحت السجاد</a:t>
            </a:r>
            <a:r>
              <a:rPr lang="ar-LB" sz="3600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.</a:t>
            </a:r>
          </a:p>
          <a:p>
            <a:pPr algn="r" rtl="1">
              <a:buClr>
                <a:schemeClr val="bg2">
                  <a:lumMod val="25000"/>
                </a:schemeClr>
              </a:buClr>
              <a:buSzPct val="96000"/>
              <a:buFont typeface="Arial" pitchFamily="34" charset="0"/>
              <a:buChar char="•"/>
            </a:pPr>
            <a:r>
              <a:rPr lang="ar-SA" sz="3600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تحميل </a:t>
            </a:r>
            <a:r>
              <a:rPr lang="ar-LB" sz="3600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المقابس</a:t>
            </a:r>
            <a:r>
              <a:rPr lang="ar-SA" sz="3600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 ا</a:t>
            </a:r>
            <a:r>
              <a:rPr lang="ar-LB" sz="3600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لكهربائية</a:t>
            </a:r>
            <a:r>
              <a:rPr lang="ar-SA" sz="3600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 فوق طاقتها بتوصيل عدة أجهزة على مقبس واحد </a:t>
            </a:r>
            <a:endParaRPr lang="ar-LB" sz="3600" dirty="0" smtClean="0">
              <a:solidFill>
                <a:schemeClr val="bg2">
                  <a:lumMod val="25000"/>
                </a:schemeClr>
              </a:solidFill>
              <a:cs typeface="A- Amir 1" pitchFamily="2" charset="-78"/>
            </a:endParaRPr>
          </a:p>
        </p:txBody>
      </p:sp>
      <p:pic>
        <p:nvPicPr>
          <p:cNvPr id="4" name="Picture 3" descr="Z:\دائرة جمعية اصدقاء البيئة\2011\Irshif 2011\IN 2011\اصدقاء البيئة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152400"/>
            <a:ext cx="762000" cy="762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66800"/>
          </a:xfrm>
        </p:spPr>
        <p:style>
          <a:lnRef idx="3">
            <a:schemeClr val="lt1"/>
          </a:lnRef>
          <a:fillRef idx="1002">
            <a:schemeClr val="lt2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ar-SA" sz="4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2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cs typeface="A- Janem 2" pitchFamily="2" charset="-78"/>
              </a:rPr>
              <a:t>2- الإهمال وعبث الأطفال</a:t>
            </a:r>
            <a:endParaRPr lang="en-US" sz="40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bg2">
                  <a:lumMod val="2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cs typeface="A- Janem 2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143000"/>
            <a:ext cx="9144000" cy="5715000"/>
          </a:xfrm>
        </p:spPr>
        <p:txBody>
          <a:bodyPr>
            <a:noAutofit/>
          </a:bodyPr>
          <a:lstStyle/>
          <a:p>
            <a:pPr algn="r" rtl="1">
              <a:buClr>
                <a:schemeClr val="bg2">
                  <a:lumMod val="25000"/>
                </a:schemeClr>
              </a:buClr>
              <a:buSzPct val="94000"/>
              <a:buFont typeface="Arial" pitchFamily="34" charset="0"/>
              <a:buChar char="•"/>
            </a:pPr>
            <a:r>
              <a:rPr lang="ar-SA" sz="3600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عدم وضع وسيلة حماية للمقابس </a:t>
            </a:r>
            <a:r>
              <a:rPr lang="ar-BH" sz="3600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الكهربائية </a:t>
            </a:r>
            <a:r>
              <a:rPr lang="ar-SA" sz="3600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غير </a:t>
            </a:r>
            <a:r>
              <a:rPr lang="ar-BH" sz="3600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المستعملة</a:t>
            </a:r>
            <a:r>
              <a:rPr lang="ar-SA" sz="3600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 لحماية الأطفال من العبث بها أو نزع القابس من المقبس بعنف.</a:t>
            </a:r>
            <a:endParaRPr lang="ar-LB" sz="3600" dirty="0" smtClean="0">
              <a:solidFill>
                <a:schemeClr val="bg2">
                  <a:lumMod val="25000"/>
                </a:schemeClr>
              </a:solidFill>
              <a:cs typeface="A- Amir 1" pitchFamily="2" charset="-78"/>
            </a:endParaRPr>
          </a:p>
          <a:p>
            <a:pPr algn="r" rtl="1">
              <a:buClr>
                <a:schemeClr val="bg2">
                  <a:lumMod val="25000"/>
                </a:schemeClr>
              </a:buClr>
              <a:buSzPct val="94000"/>
              <a:buFont typeface="Arial" pitchFamily="34" charset="0"/>
              <a:buChar char="•"/>
            </a:pPr>
            <a:r>
              <a:rPr lang="ar-SA" sz="3600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لمس الأجهزة والمفاتيح الكهربائية والأيدي مبتلة بالماء</a:t>
            </a:r>
            <a:endParaRPr lang="ar-LB" sz="3600" dirty="0" smtClean="0">
              <a:solidFill>
                <a:schemeClr val="bg2">
                  <a:lumMod val="25000"/>
                </a:schemeClr>
              </a:solidFill>
              <a:cs typeface="A- Amir 1" pitchFamily="2" charset="-78"/>
            </a:endParaRPr>
          </a:p>
          <a:p>
            <a:pPr algn="r" rtl="1">
              <a:buClr>
                <a:schemeClr val="bg2">
                  <a:lumMod val="25000"/>
                </a:schemeClr>
              </a:buClr>
              <a:buSzPct val="94000"/>
              <a:buFont typeface="Arial" pitchFamily="34" charset="0"/>
              <a:buChar char="•"/>
            </a:pPr>
            <a:r>
              <a:rPr lang="ar-SA" sz="3600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عدم فصل التيار الكهربائي أثناء إجراء أعمال الصيانة والإصلاح.</a:t>
            </a:r>
            <a:endParaRPr lang="ar-LB" sz="3600" dirty="0" smtClean="0">
              <a:solidFill>
                <a:schemeClr val="bg2">
                  <a:lumMod val="25000"/>
                </a:schemeClr>
              </a:solidFill>
              <a:cs typeface="A- Amir 1" pitchFamily="2" charset="-78"/>
            </a:endParaRPr>
          </a:p>
          <a:p>
            <a:pPr algn="r" rtl="1">
              <a:buClr>
                <a:schemeClr val="bg2">
                  <a:lumMod val="25000"/>
                </a:schemeClr>
              </a:buClr>
              <a:buSzPct val="94000"/>
              <a:buFont typeface="Arial" pitchFamily="34" charset="0"/>
              <a:buChar char="•"/>
            </a:pPr>
            <a:r>
              <a:rPr lang="ar-SA" sz="3600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عدم الحذر عند استعمال الأدوات الكهربائية في الحمام أو المطبخ .</a:t>
            </a:r>
            <a:endParaRPr lang="en-US" sz="3600" dirty="0">
              <a:solidFill>
                <a:schemeClr val="bg2">
                  <a:lumMod val="25000"/>
                </a:schemeClr>
              </a:solidFill>
              <a:cs typeface="A- Amir 1" pitchFamily="2" charset="-78"/>
            </a:endParaRPr>
          </a:p>
        </p:txBody>
      </p:sp>
      <p:pic>
        <p:nvPicPr>
          <p:cNvPr id="4" name="Picture 3" descr="Z:\دائرة جمعية اصدقاء البيئة\2011\Irshif 2011\IN 2011\اصدقاء البيئة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152400"/>
            <a:ext cx="762000" cy="762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002">
            <a:schemeClr val="lt2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ar-SA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2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cs typeface="A- Janem 2" pitchFamily="2" charset="-78"/>
              </a:rPr>
              <a:t>3- إهمال أعمال الصيانة الدورية والعلاجية</a:t>
            </a:r>
            <a:endParaRPr lang="en-US" sz="36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bg2">
                  <a:lumMod val="2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cs typeface="A- Janem 2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r" rtl="1">
              <a:buClr>
                <a:schemeClr val="bg2">
                  <a:lumMod val="25000"/>
                </a:schemeClr>
              </a:buClr>
              <a:buSzPct val="94000"/>
              <a:buFont typeface="Arial" pitchFamily="34" charset="0"/>
              <a:buChar char="•"/>
            </a:pPr>
            <a:r>
              <a:rPr lang="ar-SA" sz="4000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عدم إجراء الكشف والاختبار الدوري على التمديدات والأجهزة الكهربائية . </a:t>
            </a:r>
            <a:endParaRPr lang="ar-LB" sz="4000" dirty="0" smtClean="0">
              <a:solidFill>
                <a:schemeClr val="bg2">
                  <a:lumMod val="25000"/>
                </a:schemeClr>
              </a:solidFill>
              <a:cs typeface="A- Amir 1" pitchFamily="2" charset="-78"/>
            </a:endParaRPr>
          </a:p>
          <a:p>
            <a:pPr algn="r" rtl="1">
              <a:buClr>
                <a:schemeClr val="bg2">
                  <a:lumMod val="25000"/>
                </a:schemeClr>
              </a:buClr>
              <a:buSzPct val="94000"/>
              <a:buFont typeface="Arial" pitchFamily="34" charset="0"/>
              <a:buChar char="•"/>
            </a:pPr>
            <a:r>
              <a:rPr lang="ar-SA" sz="4000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عدم مراجعة الأحمال الكهربائية والتأكد من ملائمتها للقواطع والأسلاك.</a:t>
            </a:r>
            <a:endParaRPr lang="en-US" sz="4000" dirty="0">
              <a:solidFill>
                <a:schemeClr val="bg2">
                  <a:lumMod val="25000"/>
                </a:schemeClr>
              </a:solidFill>
              <a:cs typeface="A- Amir 1" pitchFamily="2" charset="-78"/>
            </a:endParaRPr>
          </a:p>
        </p:txBody>
      </p:sp>
      <p:pic>
        <p:nvPicPr>
          <p:cNvPr id="4" name="Picture 3" descr="Z:\دائرة جمعية اصدقاء البيئة\2011\Irshif 2011\IN 2011\اصدقاء البيئة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152400"/>
            <a:ext cx="762000" cy="762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002">
            <a:schemeClr val="lt2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 rtl="1"/>
            <a:r>
              <a:rPr lang="ar-SA" sz="4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2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A- Janem 2" pitchFamily="2" charset="-78"/>
              </a:rPr>
              <a:t>الأسلاك الكهربائية</a:t>
            </a:r>
            <a:endParaRPr lang="en-US" sz="40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bg2">
                  <a:lumMod val="2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cs typeface="A- Janem 2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52800" y="1882808"/>
            <a:ext cx="5638800" cy="4572000"/>
          </a:xfrm>
        </p:spPr>
        <p:txBody>
          <a:bodyPr>
            <a:normAutofit lnSpcReduction="10000"/>
          </a:bodyPr>
          <a:lstStyle/>
          <a:p>
            <a:pPr algn="justLow" rtl="1">
              <a:spcBef>
                <a:spcPct val="50000"/>
              </a:spcBef>
              <a:buClr>
                <a:schemeClr val="bg2">
                  <a:lumMod val="25000"/>
                </a:schemeClr>
              </a:buClr>
              <a:buFont typeface="Wingdings" pitchFamily="2" charset="2"/>
              <a:buChar char="ü"/>
            </a:pPr>
            <a:r>
              <a:rPr lang="ar-SA" sz="3200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تأكد من</a:t>
            </a:r>
            <a:r>
              <a:rPr lang="ar-LB" sz="3200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 أن</a:t>
            </a:r>
            <a:r>
              <a:rPr lang="ar-SA" sz="3200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 الأسلاك الكهربائية في حالة جيدة-غير عارية أو متشققة.</a:t>
            </a:r>
          </a:p>
          <a:p>
            <a:pPr algn="justLow" rtl="1">
              <a:spcBef>
                <a:spcPct val="50000"/>
              </a:spcBef>
              <a:buClr>
                <a:schemeClr val="bg2">
                  <a:lumMod val="25000"/>
                </a:schemeClr>
              </a:buClr>
              <a:buFont typeface="Wingdings" pitchFamily="2" charset="2"/>
              <a:buChar char="ü"/>
            </a:pPr>
            <a:r>
              <a:rPr lang="ar-SA" sz="3200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نظ</a:t>
            </a:r>
            <a:r>
              <a:rPr lang="ar-LB" sz="3200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ّ</a:t>
            </a:r>
            <a:r>
              <a:rPr lang="ar-SA" sz="3200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م الأسلاك بحيث لا تطأها الأقدام.</a:t>
            </a:r>
          </a:p>
          <a:p>
            <a:pPr algn="justLow" rtl="1">
              <a:spcBef>
                <a:spcPct val="50000"/>
              </a:spcBef>
              <a:buClr>
                <a:schemeClr val="bg2">
                  <a:lumMod val="25000"/>
                </a:schemeClr>
              </a:buClr>
              <a:buFont typeface="Wingdings" pitchFamily="2" charset="2"/>
              <a:buChar char="ü"/>
            </a:pPr>
            <a:r>
              <a:rPr lang="ar-SA" sz="3200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لا تستخدم الدبابيس أو المسامير لتثبيت الأسلاك إلى الحائط أو اللوحة القاعدية أو أي شيء آخر.</a:t>
            </a:r>
          </a:p>
          <a:p>
            <a:pPr algn="justLow" rtl="1">
              <a:spcBef>
                <a:spcPct val="50000"/>
              </a:spcBef>
              <a:buClr>
                <a:schemeClr val="bg2">
                  <a:lumMod val="25000"/>
                </a:schemeClr>
              </a:buClr>
              <a:buFont typeface="Wingdings" pitchFamily="2" charset="2"/>
              <a:buChar char="ü"/>
            </a:pPr>
            <a:r>
              <a:rPr lang="ar-SA" sz="3200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لا تضع الأسلاك أسفل السجاد أو الأثاث.</a:t>
            </a:r>
            <a:endParaRPr lang="en-US" sz="3200" dirty="0" smtClean="0">
              <a:solidFill>
                <a:schemeClr val="bg2">
                  <a:lumMod val="25000"/>
                </a:schemeClr>
              </a:solidFill>
              <a:cs typeface="A- Amir 1" pitchFamily="2" charset="-78"/>
            </a:endParaRPr>
          </a:p>
        </p:txBody>
      </p:sp>
      <p:pic>
        <p:nvPicPr>
          <p:cNvPr id="4" name="Picture 15" descr="cord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52400" y="1905000"/>
            <a:ext cx="3200400" cy="4800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4" descr="Z:\دائرة جمعية اصدقاء البيئة\2011\Irshif 2011\IN 2011\اصدقاء البيئة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" y="152400"/>
            <a:ext cx="762000" cy="762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002">
            <a:schemeClr val="lt2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rtl="1"/>
            <a:r>
              <a:rPr lang="ar-SA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25000"/>
                  </a:schemeClr>
                </a:solidFill>
                <a:effectLst/>
                <a:latin typeface="Times New Roman" pitchFamily="18" charset="0"/>
                <a:cs typeface="A- Janem 2" pitchFamily="2" charset="-78"/>
              </a:rPr>
              <a:t>القوابس</a:t>
            </a:r>
            <a:endParaRPr lang="en-US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bg2">
                  <a:lumMod val="25000"/>
                </a:schemeClr>
              </a:solidFill>
              <a:effectLst/>
              <a:cs typeface="A- Janem 2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38600" y="1882808"/>
            <a:ext cx="4953000" cy="4572000"/>
          </a:xfrm>
        </p:spPr>
        <p:txBody>
          <a:bodyPr>
            <a:normAutofit/>
          </a:bodyPr>
          <a:lstStyle/>
          <a:p>
            <a:pPr algn="justLow" rtl="1">
              <a:spcBef>
                <a:spcPct val="50000"/>
              </a:spcBef>
              <a:buClr>
                <a:schemeClr val="bg2">
                  <a:lumMod val="25000"/>
                </a:schemeClr>
              </a:buClr>
              <a:buFont typeface="Wingdings" pitchFamily="2" charset="2"/>
              <a:buChar char="ü"/>
            </a:pPr>
            <a:r>
              <a:rPr lang="ar-LB" b="1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لا تقم بإدخال القابس بالقوة</a:t>
            </a:r>
            <a:endParaRPr lang="ar-SA" b="1" dirty="0" smtClean="0">
              <a:solidFill>
                <a:schemeClr val="bg2">
                  <a:lumMod val="25000"/>
                </a:schemeClr>
              </a:solidFill>
              <a:cs typeface="A- Amir 1" pitchFamily="2" charset="-78"/>
            </a:endParaRPr>
          </a:p>
          <a:p>
            <a:pPr algn="justLow" rtl="1">
              <a:spcBef>
                <a:spcPct val="50000"/>
              </a:spcBef>
              <a:buClr>
                <a:schemeClr val="bg2">
                  <a:lumMod val="25000"/>
                </a:schemeClr>
              </a:buClr>
              <a:buFont typeface="Wingdings" pitchFamily="2" charset="2"/>
              <a:buChar char="ü"/>
            </a:pPr>
            <a:r>
              <a:rPr lang="ar-SA" b="1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لا تنزع أبداً الإصبع الثالث للمقبس الثلاثي</a:t>
            </a:r>
            <a:endParaRPr lang="en-US" dirty="0" smtClean="0">
              <a:solidFill>
                <a:schemeClr val="bg2">
                  <a:lumMod val="25000"/>
                </a:schemeClr>
              </a:solidFill>
              <a:cs typeface="A- Amir 1" pitchFamily="2" charset="-78"/>
            </a:endParaRPr>
          </a:p>
          <a:p>
            <a:pPr algn="justLow" rtl="1">
              <a:spcBef>
                <a:spcPct val="50000"/>
              </a:spcBef>
              <a:buClr>
                <a:schemeClr val="bg2">
                  <a:lumMod val="25000"/>
                </a:schemeClr>
              </a:buClr>
              <a:buFont typeface="Wingdings" pitchFamily="2" charset="2"/>
              <a:buChar char="ü"/>
            </a:pPr>
            <a:r>
              <a:rPr lang="ar-SA" sz="3200" b="1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يستخدم الإصبع الثالث لتوصيل الجهاز بالأرض لغرض منع الصعقة الكهربائية</a:t>
            </a:r>
            <a:r>
              <a:rPr lang="ar-LB" sz="3200" b="1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.</a:t>
            </a:r>
            <a:endParaRPr lang="en-US" sz="3200" b="1" dirty="0" smtClean="0">
              <a:solidFill>
                <a:schemeClr val="bg2">
                  <a:lumMod val="25000"/>
                </a:schemeClr>
              </a:solidFill>
              <a:cs typeface="A- Amir 1" pitchFamily="2" charset="-78"/>
            </a:endParaRPr>
          </a:p>
          <a:p>
            <a:pPr algn="justLow" rtl="1">
              <a:spcBef>
                <a:spcPct val="50000"/>
              </a:spcBef>
              <a:buFont typeface="Wingdings" pitchFamily="2" charset="2"/>
              <a:buChar char="ü"/>
            </a:pPr>
            <a:endParaRPr lang="en-US" b="1" dirty="0" smtClean="0">
              <a:solidFill>
                <a:srgbClr val="663300"/>
              </a:solidFill>
              <a:cs typeface="A- Amir 1" pitchFamily="2" charset="-78"/>
            </a:endParaRPr>
          </a:p>
        </p:txBody>
      </p:sp>
      <p:pic>
        <p:nvPicPr>
          <p:cNvPr id="4" name="Picture 12" descr="3 prong plu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304800" y="1905000"/>
            <a:ext cx="3657600" cy="4572000"/>
          </a:xfrm>
          <a:prstGeom prst="rect">
            <a:avLst/>
          </a:prstGeom>
        </p:spPr>
      </p:pic>
      <p:pic>
        <p:nvPicPr>
          <p:cNvPr id="5" name="Picture 4" descr="Z:\دائرة جمعية اصدقاء البيئة\2011\Irshif 2011\IN 2011\اصدقاء البيئة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" y="152400"/>
            <a:ext cx="762000" cy="762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002">
            <a:schemeClr val="lt2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rtl="1"/>
            <a:r>
              <a:rPr lang="ar-SA" sz="440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25000"/>
                  </a:schemeClr>
                </a:solidFill>
                <a:effectLst/>
                <a:latin typeface="Times New Roman" pitchFamily="18" charset="0"/>
                <a:cs typeface="A- Janem 2" pitchFamily="2" charset="-78"/>
              </a:rPr>
              <a:t>وصلات التمديد</a:t>
            </a:r>
            <a:endParaRPr lang="en-US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bg2">
                  <a:lumMod val="25000"/>
                </a:schemeClr>
              </a:solidFill>
              <a:effectLst/>
              <a:cs typeface="A- Janem 2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91000" y="1882808"/>
            <a:ext cx="4800600" cy="4572000"/>
          </a:xfrm>
        </p:spPr>
        <p:txBody>
          <a:bodyPr>
            <a:normAutofit/>
          </a:bodyPr>
          <a:lstStyle/>
          <a:p>
            <a:pPr algn="justLow" rtl="1">
              <a:spcBef>
                <a:spcPct val="50000"/>
              </a:spcBef>
              <a:buClr>
                <a:schemeClr val="bg2">
                  <a:lumMod val="25000"/>
                </a:schemeClr>
              </a:buClr>
              <a:buFont typeface="Wingdings" pitchFamily="2" charset="2"/>
              <a:buChar char="ü"/>
            </a:pPr>
            <a:r>
              <a:rPr lang="ar-SA" sz="3600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اعمل على عدم زيادة تحميل الأسلاك.</a:t>
            </a:r>
          </a:p>
          <a:p>
            <a:pPr algn="justLow" rtl="1">
              <a:spcBef>
                <a:spcPct val="50000"/>
              </a:spcBef>
              <a:buClr>
                <a:schemeClr val="bg2">
                  <a:lumMod val="25000"/>
                </a:schemeClr>
              </a:buClr>
              <a:buFont typeface="Wingdings" pitchFamily="2" charset="2"/>
              <a:buChar char="ü"/>
            </a:pPr>
            <a:r>
              <a:rPr lang="ar-SA" sz="3600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استخدم وصلات التمديد لفترة مؤقتة فقط ؛ </a:t>
            </a:r>
          </a:p>
          <a:p>
            <a:pPr algn="justLow" rtl="1">
              <a:spcBef>
                <a:spcPct val="50000"/>
              </a:spcBef>
              <a:buClr>
                <a:schemeClr val="bg2">
                  <a:lumMod val="25000"/>
                </a:schemeClr>
              </a:buClr>
              <a:buFont typeface="Wingdings" pitchFamily="2" charset="2"/>
              <a:buChar char="ü"/>
            </a:pPr>
            <a:r>
              <a:rPr lang="ar-SA" sz="3600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استخدم وصلات التمديد ذات الغطاء الواقي لحماية أطفالك</a:t>
            </a:r>
            <a:endParaRPr lang="en-US" sz="3600" dirty="0" smtClean="0">
              <a:solidFill>
                <a:schemeClr val="bg2">
                  <a:lumMod val="25000"/>
                </a:schemeClr>
              </a:solidFill>
              <a:cs typeface="A- Amir 1" pitchFamily="2" charset="-78"/>
            </a:endParaRPr>
          </a:p>
          <a:p>
            <a:pPr algn="justLow" rtl="1">
              <a:buNone/>
            </a:pPr>
            <a:endParaRPr lang="en-US" sz="3600" dirty="0">
              <a:solidFill>
                <a:schemeClr val="accent1">
                  <a:lumMod val="75000"/>
                </a:schemeClr>
              </a:solidFill>
              <a:cs typeface="A- Amir 1" pitchFamily="2" charset="-78"/>
            </a:endParaRPr>
          </a:p>
        </p:txBody>
      </p:sp>
      <p:pic>
        <p:nvPicPr>
          <p:cNvPr id="4" name="Picture 3" descr="Z:\دائرة جمعية اصدقاء البيئة\2011\Irshif 2011\IN 2011\اصدقاء البيئة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152400"/>
            <a:ext cx="762000" cy="762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Verve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Civic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Urban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126</TotalTime>
  <Words>935</Words>
  <Application>Microsoft Office PowerPoint</Application>
  <PresentationFormat>On-screen Show (4:3)</PresentationFormat>
  <Paragraphs>101</Paragraphs>
  <Slides>22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3" baseType="lpstr">
      <vt:lpstr>Verve</vt:lpstr>
      <vt:lpstr>معايير السلامة في بيئة المنزل</vt:lpstr>
      <vt:lpstr>السلامة في استخدام الأدوات الكهربائية المنزلية</vt:lpstr>
      <vt:lpstr>الأخطار التي تهدد السلامة</vt:lpstr>
      <vt:lpstr>1- سوء التمديدات الكهربائية </vt:lpstr>
      <vt:lpstr>2- الإهمال وعبث الأطفال</vt:lpstr>
      <vt:lpstr>3- إهمال أعمال الصيانة الدورية والعلاجية</vt:lpstr>
      <vt:lpstr>الأسلاك الكهربائية</vt:lpstr>
      <vt:lpstr>القوابس</vt:lpstr>
      <vt:lpstr>وصلات التمديد</vt:lpstr>
      <vt:lpstr>المقابس</vt:lpstr>
      <vt:lpstr>فاصل التيار الآلي</vt:lpstr>
      <vt:lpstr>الكهرباء ومصادر المياه</vt:lpstr>
      <vt:lpstr>لمبات الإضاءة</vt:lpstr>
      <vt:lpstr>قواطع الدوائر والفيوزات</vt:lpstr>
      <vt:lpstr>أجهزة الترفيه والكمبيوتر</vt:lpstr>
      <vt:lpstr>السلامة خارج المنزل</vt:lpstr>
      <vt:lpstr>أجهزة التدفئة</vt:lpstr>
      <vt:lpstr>الأمن والسلامة في المكتب</vt:lpstr>
      <vt:lpstr>وإليكن بعض تلك العلامات التي تنذر بالخطر :</vt:lpstr>
      <vt:lpstr>للاستخدام الآمن للكهرباء قم بالتالي :</vt:lpstr>
      <vt:lpstr>وتجنب التالي :</vt:lpstr>
      <vt:lpstr>Slide 22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معايير السلامة في بيئة المنزل</dc:title>
  <dc:creator>rolla</dc:creator>
  <cp:lastModifiedBy>zb.ss</cp:lastModifiedBy>
  <cp:revision>26</cp:revision>
  <dcterms:created xsi:type="dcterms:W3CDTF">2011-05-10T11:46:37Z</dcterms:created>
  <dcterms:modified xsi:type="dcterms:W3CDTF">2012-12-14T13:16:30Z</dcterms:modified>
</cp:coreProperties>
</file>