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9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98FB509-8BE3-4873-8E5F-5F67704D801D}" type="datetimeFigureOut">
              <a:rPr lang="en-US" smtClean="0"/>
              <a:pPr/>
              <a:t>12/14/2012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12EB9BA-7366-4355-8DAC-39A46A3E1D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124200"/>
            <a:ext cx="7772400" cy="1143000"/>
          </a:xfrm>
        </p:spPr>
        <p:txBody>
          <a:bodyPr/>
          <a:lstStyle/>
          <a:p>
            <a:pPr algn="ctr" rtl="1"/>
            <a:r>
              <a:rPr lang="ar-LB" dirty="0" smtClean="0">
                <a:solidFill>
                  <a:schemeClr val="accent4">
                    <a:lumMod val="50000"/>
                  </a:schemeClr>
                </a:solidFill>
                <a:cs typeface="A- Yaser 1" pitchFamily="2" charset="-78"/>
              </a:rPr>
              <a:t>البيض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- Yaser 1" pitchFamily="2" charset="-78"/>
              </a:rPr>
              <a:t>EGG </a:t>
            </a:r>
            <a:endParaRPr lang="en-US" dirty="0">
              <a:solidFill>
                <a:schemeClr val="accent4">
                  <a:lumMod val="50000"/>
                </a:schemeClr>
              </a:solidFill>
              <a:cs typeface="A- Yaser 1" pitchFamily="2" charset="-78"/>
            </a:endParaRPr>
          </a:p>
        </p:txBody>
      </p:sp>
      <p:pic>
        <p:nvPicPr>
          <p:cNvPr id="6146" name="Picture 2" descr="E:\بيض\imagesCAMVZU2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457200"/>
            <a:ext cx="3276601" cy="2443163"/>
          </a:xfrm>
          <a:prstGeom prst="rect">
            <a:avLst/>
          </a:prstGeom>
          <a:noFill/>
        </p:spPr>
      </p:pic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343400"/>
            <a:ext cx="136010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505200" y="5791200"/>
            <a:ext cx="2055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LB" dirty="0" smtClean="0">
                <a:solidFill>
                  <a:schemeClr val="accent4">
                    <a:lumMod val="50000"/>
                  </a:schemeClr>
                </a:solidFill>
                <a:cs typeface="A- Yaser 1" pitchFamily="2" charset="-78"/>
              </a:rPr>
              <a:t>جمعية أصدقاء البيئة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183880" cy="5791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Low" rtl="1">
              <a:lnSpc>
                <a:spcPct val="150000"/>
              </a:lnSpc>
              <a:buNone/>
            </a:pPr>
            <a:r>
              <a:rPr lang="ar-LB" sz="4000" dirty="0" smtClean="0">
                <a:cs typeface="A- Amir 3" pitchFamily="2" charset="-78"/>
              </a:rPr>
              <a:t>هناك مؤشر آخر لمعرفة كم أن البيض طازج. عند كسر البيض يجب:</a:t>
            </a:r>
          </a:p>
          <a:p>
            <a:pPr algn="justLow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LB" sz="4000" dirty="0" smtClean="0">
                <a:cs typeface="A- Amir 3" pitchFamily="2" charset="-78"/>
              </a:rPr>
              <a:t>أن لاينتشر البياض كثيراً </a:t>
            </a:r>
          </a:p>
          <a:p>
            <a:pPr algn="justLow" rtl="1">
              <a:lnSpc>
                <a:spcPct val="150000"/>
              </a:lnSpc>
              <a:buFont typeface="Wingdings" pitchFamily="2" charset="2"/>
              <a:buChar char="q"/>
            </a:pPr>
            <a:r>
              <a:rPr lang="ar-LB" sz="4000" dirty="0" smtClean="0">
                <a:cs typeface="A- Amir 3" pitchFamily="2" charset="-78"/>
              </a:rPr>
              <a:t>أن يبقى الصفار جامداً ومنتفخاً</a:t>
            </a:r>
            <a:endParaRPr lang="en-US" sz="4000" dirty="0" smtClean="0">
              <a:cs typeface="A- Amir 3" pitchFamily="2" charset="-78"/>
            </a:endParaRPr>
          </a:p>
          <a:p>
            <a:pPr algn="justLow" rtl="1">
              <a:buNone/>
            </a:pPr>
            <a:endParaRPr lang="en-US" sz="4000" dirty="0">
              <a:cs typeface="A- Amir 3" pitchFamily="2" charset="-78"/>
            </a:endParaRPr>
          </a:p>
        </p:txBody>
      </p:sp>
      <p:pic>
        <p:nvPicPr>
          <p:cNvPr id="2050" name="Picture 2" descr="E:\بيض\imagesCANW1VP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828800"/>
            <a:ext cx="1676400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183880" cy="5791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Low" rtl="1">
              <a:buFont typeface="Arial" pitchFamily="34" charset="0"/>
              <a:buChar char="•"/>
            </a:pPr>
            <a:r>
              <a:rPr lang="ar-SA" sz="5200" dirty="0" smtClean="0">
                <a:cs typeface="A- Amir 1" pitchFamily="2" charset="-78"/>
              </a:rPr>
              <a:t>البيض الطازج سميك ومنتفخ</a:t>
            </a:r>
            <a:r>
              <a:rPr lang="ar-LB" sz="5200" dirty="0" smtClean="0">
                <a:cs typeface="A- Amir 1" pitchFamily="2" charset="-78"/>
              </a:rPr>
              <a:t> </a:t>
            </a:r>
            <a:r>
              <a:rPr lang="ar-SA" sz="5200" dirty="0" smtClean="0">
                <a:cs typeface="A- Amir 1" pitchFamily="2" charset="-78"/>
              </a:rPr>
              <a:t>كثيف </a:t>
            </a:r>
            <a:endParaRPr lang="en-US" sz="5200" dirty="0" smtClean="0">
              <a:cs typeface="A- Amir 1" pitchFamily="2" charset="-78"/>
            </a:endParaRPr>
          </a:p>
          <a:p>
            <a:pPr algn="justLow" rtl="1">
              <a:buFont typeface="Arial" pitchFamily="34" charset="0"/>
              <a:buChar char="•"/>
            </a:pPr>
            <a:r>
              <a:rPr lang="ar-SA" sz="5200" dirty="0" smtClean="0">
                <a:cs typeface="A- Amir 1" pitchFamily="2" charset="-78"/>
              </a:rPr>
              <a:t>البيض القديم مسطّح رقيق وقوامه مائي</a:t>
            </a:r>
            <a:endParaRPr lang="en-US" sz="5200" dirty="0" smtClean="0">
              <a:cs typeface="A- Amir 1" pitchFamily="2" charset="-78"/>
            </a:endParaRPr>
          </a:p>
          <a:p>
            <a:pPr algn="ctr" rtl="1">
              <a:buNone/>
            </a:pPr>
            <a:endParaRPr lang="en-US" sz="5400" dirty="0">
              <a:cs typeface="A- Amir 1" pitchFamily="2" charset="-78"/>
            </a:endParaRPr>
          </a:p>
        </p:txBody>
      </p:sp>
      <p:pic>
        <p:nvPicPr>
          <p:cNvPr id="1026" name="Picture 2" descr="E:\بيض\imagesCA02HJT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200400"/>
            <a:ext cx="80010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83880" cy="1051560"/>
          </a:xfrm>
        </p:spPr>
        <p:txBody>
          <a:bodyPr>
            <a:noAutofit/>
          </a:bodyPr>
          <a:lstStyle/>
          <a:p>
            <a:pPr algn="ctr" rtl="1"/>
            <a:r>
              <a:rPr lang="ar-SA" sz="4000" dirty="0" smtClean="0">
                <a:solidFill>
                  <a:schemeClr val="bg2">
                    <a:lumMod val="10000"/>
                  </a:schemeClr>
                </a:solidFill>
                <a:effectLst/>
                <a:cs typeface="A- Amir 3" pitchFamily="2" charset="-78"/>
              </a:rPr>
              <a:t>هل يؤثر مظهر البيضة على سلامتها وقيمتها الغذائية؟</a:t>
            </a:r>
            <a:endParaRPr lang="en-US" sz="4000" dirty="0">
              <a:solidFill>
                <a:schemeClr val="bg2">
                  <a:lumMod val="10000"/>
                </a:schemeClr>
              </a:solidFill>
              <a:effectLst/>
              <a:cs typeface="A- Amir 3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83880" cy="4800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ar-LB" sz="4400" dirty="0" smtClean="0">
                <a:cs typeface="A- Amir 1" pitchFamily="2" charset="-78"/>
              </a:rPr>
              <a:t>وجود </a:t>
            </a:r>
            <a:r>
              <a:rPr lang="ar-SA" sz="4400" dirty="0" smtClean="0">
                <a:cs typeface="A- Amir 1" pitchFamily="2" charset="-78"/>
              </a:rPr>
              <a:t>البقع الدموية لا يعني أن البيض غير سليم.</a:t>
            </a:r>
            <a:endParaRPr lang="en-US" sz="4400" dirty="0" smtClean="0">
              <a:cs typeface="A- Amir 1" pitchFamily="2" charset="-78"/>
            </a:endParaRPr>
          </a:p>
          <a:p>
            <a:pPr algn="r" rtl="1"/>
            <a:r>
              <a:rPr lang="ar-SA" sz="4400" dirty="0" smtClean="0">
                <a:cs typeface="A- Amir 1" pitchFamily="2" charset="-78"/>
              </a:rPr>
              <a:t>يختلف لون صفار البيض بدرجات متفاوتة من اللون الأصفر بحسب النظام الغذائي للدجاجة</a:t>
            </a:r>
            <a:endParaRPr lang="en-US" sz="4400" dirty="0">
              <a:cs typeface="A- Amir 1" pitchFamily="2" charset="-78"/>
            </a:endParaRPr>
          </a:p>
        </p:txBody>
      </p:sp>
      <p:pic>
        <p:nvPicPr>
          <p:cNvPr id="4098" name="Picture 2" descr="E:\بيض\imagesCA6SY2N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4419600"/>
            <a:ext cx="35052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83880" cy="1051560"/>
          </a:xfrm>
        </p:spPr>
        <p:txBody>
          <a:bodyPr>
            <a:normAutofit fontScale="90000"/>
          </a:bodyPr>
          <a:lstStyle/>
          <a:p>
            <a:pPr algn="ctr" rtl="1"/>
            <a:r>
              <a:rPr lang="ar-SA" sz="4400" dirty="0" smtClean="0">
                <a:solidFill>
                  <a:schemeClr val="bg2">
                    <a:lumMod val="10000"/>
                  </a:schemeClr>
                </a:solidFill>
                <a:cs typeface="A- Amir 3" pitchFamily="2" charset="-78"/>
              </a:rPr>
              <a:t>هل للون القشرة تأثير على جودة البيض؟</a:t>
            </a:r>
            <a:endParaRPr lang="en-US" sz="4400" dirty="0">
              <a:solidFill>
                <a:schemeClr val="bg2">
                  <a:lumMod val="10000"/>
                </a:schemeClr>
              </a:solidFill>
              <a:cs typeface="A- Amir 3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183880" cy="457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>
              <a:buNone/>
            </a:pPr>
            <a:r>
              <a:rPr lang="ar-LB" sz="9600" dirty="0" smtClean="0">
                <a:solidFill>
                  <a:srgbClr val="FF0000"/>
                </a:solidFill>
                <a:cs typeface="A- Amir 1" pitchFamily="2" charset="-78"/>
              </a:rPr>
              <a:t>ك</a:t>
            </a:r>
            <a:r>
              <a:rPr lang="ar-SA" sz="9600" dirty="0" smtClean="0">
                <a:solidFill>
                  <a:srgbClr val="FF0000"/>
                </a:solidFill>
                <a:cs typeface="A- Amir 1" pitchFamily="2" charset="-78"/>
              </a:rPr>
              <a:t>لا</a:t>
            </a:r>
            <a:endParaRPr lang="ar-LB" sz="9600" dirty="0" smtClean="0">
              <a:solidFill>
                <a:srgbClr val="FF0000"/>
              </a:solidFill>
              <a:cs typeface="A- Amir 1" pitchFamily="2" charset="-78"/>
            </a:endParaRPr>
          </a:p>
          <a:p>
            <a:pPr algn="justLow" rtl="1">
              <a:buNone/>
            </a:pPr>
            <a:r>
              <a:rPr lang="ar-SA" sz="4400" dirty="0" smtClean="0">
                <a:cs typeface="A- Amir 1" pitchFamily="2" charset="-78"/>
              </a:rPr>
              <a:t>لون القشرة ليس له أي أثر على مقاييس القيمة الغذائية أو الجودة, فالبيض ذو القشرة البيضاء أو البنية متشابه في الجودة</a:t>
            </a:r>
            <a:r>
              <a:rPr lang="en-US" sz="4400" dirty="0" smtClean="0">
                <a:cs typeface="A- Amir 1" pitchFamily="2" charset="-78"/>
              </a:rPr>
              <a:t>.</a:t>
            </a:r>
            <a:endParaRPr lang="en-US" sz="4400" dirty="0">
              <a:cs typeface="A- Amir 1" pitchFamily="2" charset="-78"/>
            </a:endParaRPr>
          </a:p>
        </p:txBody>
      </p:sp>
      <p:pic>
        <p:nvPicPr>
          <p:cNvPr id="5122" name="Picture 2" descr="E:\بيض\imagesCAI1BTP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828800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E:\بيض\imagesCAI1BTP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1828800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183880" cy="457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>
              <a:buNone/>
            </a:pPr>
            <a:endParaRPr lang="en-US" sz="4400" dirty="0" smtClean="0">
              <a:cs typeface="A- Amir 3" pitchFamily="2" charset="-78"/>
            </a:endParaRPr>
          </a:p>
          <a:p>
            <a:pPr algn="ctr" rtl="1">
              <a:buNone/>
            </a:pPr>
            <a:r>
              <a:rPr lang="ar-LB" sz="4400" dirty="0" smtClean="0">
                <a:cs typeface="A- Amir 3" pitchFamily="2" charset="-78"/>
              </a:rPr>
              <a:t>نشكر حسن استماعكم</a:t>
            </a:r>
            <a:endParaRPr lang="en-US" sz="4400" dirty="0">
              <a:cs typeface="A- Amir 3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2971800"/>
            <a:ext cx="1676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83880" cy="1051560"/>
          </a:xfrm>
        </p:spPr>
        <p:txBody>
          <a:bodyPr>
            <a:normAutofit/>
          </a:bodyPr>
          <a:lstStyle/>
          <a:p>
            <a:r>
              <a:rPr lang="ar-LB" sz="4400" dirty="0" smtClean="0">
                <a:cs typeface="A- Amir 1" pitchFamily="2" charset="-78"/>
              </a:rPr>
              <a:t> </a:t>
            </a:r>
            <a:endParaRPr lang="en-US" sz="4400" dirty="0">
              <a:cs typeface="A- Amir 1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183880" cy="457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Low" rtl="1">
              <a:buFont typeface="Wingdings" pitchFamily="2" charset="2"/>
              <a:buChar char="ü"/>
            </a:pPr>
            <a:r>
              <a:rPr lang="ar-LB" sz="3200" dirty="0" smtClean="0">
                <a:cs typeface="A- Amir 1" pitchFamily="2" charset="-78"/>
              </a:rPr>
              <a:t>بيضة كبيرة تحتوي على حوالي 213 ملغ من الكوليسترول و5 غ من الدهون  منها 2 غ من الدهون المشبعة الضارة</a:t>
            </a:r>
            <a:endParaRPr lang="en-US" sz="3200" dirty="0" smtClean="0">
              <a:cs typeface="A- Amir 1" pitchFamily="2" charset="-78"/>
            </a:endParaRPr>
          </a:p>
          <a:p>
            <a:pPr algn="justLow" rtl="1">
              <a:buFont typeface="Wingdings" pitchFamily="2" charset="2"/>
              <a:buChar char="ü"/>
            </a:pPr>
            <a:r>
              <a:rPr lang="ar-SA" sz="3200" dirty="0" smtClean="0">
                <a:cs typeface="A- Amir 1" pitchFamily="2" charset="-78"/>
              </a:rPr>
              <a:t>يحتوي زلال البيض على كافة الأحماض الأمينية الضرورية (وهي المادة الأساسية لتكوين مجموعات البروتينات التي يحتاجها الجسم)</a:t>
            </a:r>
            <a:endParaRPr lang="ar-LB" sz="3200" dirty="0" smtClean="0">
              <a:cs typeface="A- Amir 1" pitchFamily="2" charset="-78"/>
            </a:endParaRPr>
          </a:p>
          <a:p>
            <a:pPr algn="justLow" rtl="1">
              <a:buFont typeface="Wingdings" pitchFamily="2" charset="2"/>
              <a:buChar char="ü"/>
            </a:pPr>
            <a:r>
              <a:rPr lang="ar-SA" sz="3200" dirty="0" smtClean="0">
                <a:cs typeface="A- Amir 1" pitchFamily="2" charset="-78"/>
              </a:rPr>
              <a:t>يعتبر صفار البيض من أنواع المأكولات القليلة التي تحتوي على فيتامين (د)، فيتامين أشعة الشمس</a:t>
            </a:r>
            <a:endParaRPr lang="en-US" sz="3200" dirty="0"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183880" cy="58674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Low" rtl="1"/>
            <a:r>
              <a:rPr lang="ar-EG" sz="4000" dirty="0" smtClean="0">
                <a:cs typeface="A- Amir 1" pitchFamily="2" charset="-78"/>
              </a:rPr>
              <a:t>يجب اختيار البيض الطازج والنظيف والخالي من البقع والكسور</a:t>
            </a:r>
            <a:endParaRPr lang="en-US" sz="4000" dirty="0" smtClean="0">
              <a:cs typeface="A- Amir 1" pitchFamily="2" charset="-78"/>
            </a:endParaRPr>
          </a:p>
          <a:p>
            <a:pPr algn="justLow" rtl="1"/>
            <a:r>
              <a:rPr lang="ar-EG" sz="4000" dirty="0" smtClean="0">
                <a:cs typeface="A- Amir 1" pitchFamily="2" charset="-78"/>
              </a:rPr>
              <a:t>البيضة الجيدة لا يصدر عنها صوت عند هزّها</a:t>
            </a:r>
            <a:endParaRPr lang="ar-LB" sz="4000" dirty="0" smtClean="0">
              <a:cs typeface="A- Amir 1" pitchFamily="2" charset="-78"/>
            </a:endParaRPr>
          </a:p>
          <a:p>
            <a:pPr algn="justLow" rtl="1"/>
            <a:r>
              <a:rPr lang="ar-LB" sz="4000" dirty="0" smtClean="0">
                <a:cs typeface="A- Amir 1" pitchFamily="2" charset="-78"/>
              </a:rPr>
              <a:t>يجب تناول البيض المسلوق خلال ساعتين من سلقه، او حفظه في البراد وتناوله خلال مدة أقصاها أسبوعاً.</a:t>
            </a:r>
            <a:endParaRPr lang="en-US" sz="4000" dirty="0" smtClean="0">
              <a:cs typeface="A- Amir 1" pitchFamily="2" charset="-78"/>
            </a:endParaRPr>
          </a:p>
          <a:p>
            <a:pPr algn="justLow" rtl="1"/>
            <a:r>
              <a:rPr lang="ar-LB" sz="4000" dirty="0" smtClean="0">
                <a:cs typeface="A- Amir 1" pitchFamily="2" charset="-78"/>
              </a:rPr>
              <a:t>عملية غسل البيض النيء يجب أن تتم مباشرة قبل الطبخ وليس قبل ذلك.</a:t>
            </a:r>
            <a:endParaRPr lang="en-US" sz="4000" dirty="0" smtClean="0">
              <a:cs typeface="A- Amir 1" pitchFamily="2" charset="-78"/>
            </a:endParaRPr>
          </a:p>
          <a:p>
            <a:pPr algn="r" rtl="1"/>
            <a:endParaRPr lang="en-US" sz="4000" dirty="0"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83880" cy="1051560"/>
          </a:xfrm>
        </p:spPr>
        <p:txBody>
          <a:bodyPr>
            <a:normAutofit/>
          </a:bodyPr>
          <a:lstStyle/>
          <a:p>
            <a:pPr algn="ctr" rtl="1"/>
            <a:r>
              <a:rPr lang="ar-LB" sz="4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- Amir 3" pitchFamily="2" charset="-78"/>
              </a:rPr>
              <a:t>شروط تخزين البيض</a:t>
            </a:r>
            <a:endParaRPr lang="en-US" sz="4400" dirty="0">
              <a:solidFill>
                <a:schemeClr val="tx1">
                  <a:lumMod val="95000"/>
                  <a:lumOff val="5000"/>
                </a:schemeClr>
              </a:solidFill>
              <a:cs typeface="A- Amir 3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183880" cy="457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>
              <a:buFont typeface="Wingdings" pitchFamily="2" charset="2"/>
              <a:buChar char="q"/>
            </a:pPr>
            <a:r>
              <a:rPr lang="ar-LB" sz="4000" dirty="0" smtClean="0">
                <a:cs typeface="A- Amir 1" pitchFamily="2" charset="-78"/>
              </a:rPr>
              <a:t>ينصح بالإنتباه عند شراء البيض ألا يكون معروضاً في مكان مواجه للشمس. </a:t>
            </a:r>
          </a:p>
          <a:p>
            <a:pPr algn="r" rtl="1">
              <a:buFont typeface="Wingdings" pitchFamily="2" charset="2"/>
              <a:buChar char="q"/>
            </a:pPr>
            <a:r>
              <a:rPr lang="ar-LB" sz="4000" dirty="0" smtClean="0">
                <a:cs typeface="A- Amir 1" pitchFamily="2" charset="-78"/>
              </a:rPr>
              <a:t>بالنسبة للتخزين المنزلي، يجب وضع البيض في البراد في الجيوب المخصصة له. </a:t>
            </a:r>
          </a:p>
          <a:p>
            <a:pPr algn="r" rtl="1">
              <a:buFont typeface="Wingdings" pitchFamily="2" charset="2"/>
              <a:buChar char="q"/>
            </a:pPr>
            <a:r>
              <a:rPr lang="ar-LB" sz="4000" dirty="0" smtClean="0">
                <a:cs typeface="A- Amir 1" pitchFamily="2" charset="-78"/>
              </a:rPr>
              <a:t>بعد التبريد لا يجب أن يوضع خارج البراد لأكثر من ساعتين لأن التعرق يسهل نمو البكتيريا.</a:t>
            </a:r>
            <a:endParaRPr lang="en-US" sz="4000" dirty="0" smtClean="0"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pPr algn="ctr" rtl="1"/>
            <a:r>
              <a:rPr lang="ar-LB" sz="4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- Amir 3" pitchFamily="2" charset="-78"/>
              </a:rPr>
              <a:t>هل هو آمن استخدام البيض المتشقق؟</a:t>
            </a:r>
            <a:endParaRPr lang="en-US" sz="4400" dirty="0">
              <a:solidFill>
                <a:schemeClr val="tx1">
                  <a:lumMod val="95000"/>
                  <a:lumOff val="5000"/>
                </a:schemeClr>
              </a:solidFill>
              <a:cs typeface="A- Amir 3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183880" cy="495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>
              <a:buNone/>
            </a:pPr>
            <a:r>
              <a:rPr lang="ar-LB" sz="3800" dirty="0" smtClean="0">
                <a:solidFill>
                  <a:srgbClr val="FF0000"/>
                </a:solidFill>
                <a:cs typeface="A- Amir 1" pitchFamily="2" charset="-78"/>
              </a:rPr>
              <a:t>يمكن أن تدخل البكتيريا البيض من خلال الشقوق الظاهرة على القشرة. </a:t>
            </a:r>
          </a:p>
          <a:p>
            <a:pPr algn="r" rtl="1">
              <a:buFont typeface="Wingdings" pitchFamily="2" charset="2"/>
              <a:buChar char="q"/>
            </a:pPr>
            <a:r>
              <a:rPr lang="ar-LB" sz="3800" dirty="0" smtClean="0">
                <a:cs typeface="A- Amir 1" pitchFamily="2" charset="-78"/>
              </a:rPr>
              <a:t>لذلك لا يجب أبداً شراء البيض المتصدع. </a:t>
            </a:r>
          </a:p>
          <a:p>
            <a:pPr algn="r" rtl="1">
              <a:buFont typeface="Wingdings" pitchFamily="2" charset="2"/>
              <a:buChar char="q"/>
            </a:pPr>
            <a:r>
              <a:rPr lang="ar-LB" sz="3800" dirty="0" smtClean="0">
                <a:cs typeface="A- Amir 1" pitchFamily="2" charset="-78"/>
              </a:rPr>
              <a:t>كما لا يجب إستهلاكه إذا وجد في البيت. </a:t>
            </a:r>
          </a:p>
          <a:p>
            <a:pPr algn="r" rtl="1">
              <a:buFont typeface="Wingdings" pitchFamily="2" charset="2"/>
              <a:buChar char="q"/>
            </a:pPr>
            <a:r>
              <a:rPr lang="ar-LB" sz="3800" dirty="0" smtClean="0">
                <a:cs typeface="A- Amir 1" pitchFamily="2" charset="-78"/>
              </a:rPr>
              <a:t>من الممكن فقط تناوله في حال تم طهيه فور كسره. </a:t>
            </a:r>
          </a:p>
          <a:p>
            <a:pPr algn="r" rtl="1">
              <a:buFont typeface="Wingdings" pitchFamily="2" charset="2"/>
              <a:buChar char="q"/>
            </a:pPr>
            <a:r>
              <a:rPr lang="ar-LB" sz="3800" dirty="0" smtClean="0">
                <a:cs typeface="A- Amir 1" pitchFamily="2" charset="-78"/>
              </a:rPr>
              <a:t>إذ تشقق البيض أثناء السلق، فهذا لا يؤدي إلى مخاطر ويمكن إستهلاكه بأمان.</a:t>
            </a:r>
            <a:endParaRPr lang="en-US" sz="3800" dirty="0" smtClean="0">
              <a:cs typeface="A- Amir 1" pitchFamily="2" charset="-78"/>
            </a:endParaRPr>
          </a:p>
          <a:p>
            <a:pPr algn="r" rtl="1">
              <a:buNone/>
            </a:pPr>
            <a:endParaRPr lang="en-US" sz="3800" dirty="0">
              <a:cs typeface="A- Amir 1" pitchFamily="2" charset="-78"/>
            </a:endParaRPr>
          </a:p>
        </p:txBody>
      </p:sp>
      <p:pic>
        <p:nvPicPr>
          <p:cNvPr id="4" name="Picture 3" descr="Z:\دائرة جمعية اصدقاء البيئة\2011\Irshif 2011\IN 2011\اصدقاء البيئة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09600"/>
            <a:ext cx="75742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ar-LB" sz="4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- Amir 3" pitchFamily="2" charset="-78"/>
              </a:rPr>
              <a:t>كيف يعرف المستهلك إذا كان البيض طازجاً؟</a:t>
            </a:r>
            <a:endParaRPr lang="en-US" sz="4400" dirty="0">
              <a:solidFill>
                <a:schemeClr val="tx1">
                  <a:lumMod val="95000"/>
                  <a:lumOff val="5000"/>
                </a:schemeClr>
              </a:solidFill>
              <a:cs typeface="A- Amir 3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828800"/>
            <a:ext cx="7421880" cy="457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 rtl="1">
              <a:buFont typeface="Wingdings" pitchFamily="2" charset="2"/>
              <a:buChar char="q"/>
            </a:pPr>
            <a:endParaRPr lang="ar-LB" sz="4400" dirty="0" smtClean="0">
              <a:solidFill>
                <a:schemeClr val="bg2">
                  <a:lumMod val="10000"/>
                </a:schemeClr>
              </a:solidFill>
              <a:cs typeface="A- Amir 1" pitchFamily="2" charset="-78"/>
            </a:endParaRPr>
          </a:p>
          <a:p>
            <a:pPr algn="justLow" rtl="1">
              <a:buFont typeface="Wingdings" pitchFamily="2" charset="2"/>
              <a:buChar char="q"/>
            </a:pPr>
            <a:r>
              <a:rPr lang="ar-LB" sz="4400" dirty="0" smtClean="0">
                <a:solidFill>
                  <a:schemeClr val="bg2">
                    <a:lumMod val="10000"/>
                  </a:schemeClr>
                </a:solidFill>
                <a:cs typeface="A- Amir 1" pitchFamily="2" charset="-78"/>
              </a:rPr>
              <a:t>ملء وعاء عميق مع ما يكفي من المياه الباردة لتغطية البيضة بمقدار ضعفي حجمها.</a:t>
            </a:r>
          </a:p>
          <a:p>
            <a:pPr algn="justLow" rtl="1">
              <a:buFont typeface="Wingdings" pitchFamily="2" charset="2"/>
              <a:buChar char="q"/>
            </a:pPr>
            <a:r>
              <a:rPr lang="ar-LB" sz="4400" dirty="0" smtClean="0">
                <a:solidFill>
                  <a:schemeClr val="bg2">
                    <a:lumMod val="10000"/>
                  </a:schemeClr>
                </a:solidFill>
                <a:cs typeface="A- Amir 1" pitchFamily="2" charset="-78"/>
              </a:rPr>
              <a:t>وضع البيض في الماء.</a:t>
            </a:r>
            <a:endParaRPr lang="en-US" sz="4400" dirty="0" smtClean="0">
              <a:solidFill>
                <a:schemeClr val="bg2">
                  <a:lumMod val="10000"/>
                </a:schemeClr>
              </a:solidFill>
              <a:cs typeface="A- Amir 1" pitchFamily="2" charset="-78"/>
            </a:endParaRPr>
          </a:p>
          <a:p>
            <a:pPr algn="r" rtl="1">
              <a:buNone/>
            </a:pPr>
            <a:endParaRPr lang="en-US" dirty="0">
              <a:cs typeface="A- Amir 1" pitchFamily="2" charset="-78"/>
            </a:endParaRPr>
          </a:p>
        </p:txBody>
      </p:sp>
      <p:pic>
        <p:nvPicPr>
          <p:cNvPr id="4" name="Picture 3" descr="http://www.reefnet.gov.sy/reef/images/stories/health/food/1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609600"/>
            <a:ext cx="7924800" cy="1051560"/>
          </a:xfrm>
        </p:spPr>
        <p:txBody>
          <a:bodyPr>
            <a:normAutofit/>
          </a:bodyPr>
          <a:lstStyle/>
          <a:p>
            <a:pPr algn="ctr" rtl="1"/>
            <a:r>
              <a:rPr lang="ar-LB" sz="4400" dirty="0" smtClean="0">
                <a:solidFill>
                  <a:schemeClr val="bg2">
                    <a:lumMod val="10000"/>
                  </a:schemeClr>
                </a:solidFill>
                <a:cs typeface="A- Amir 3" pitchFamily="2" charset="-78"/>
              </a:rPr>
              <a:t>البيض طازج</a:t>
            </a:r>
            <a:endParaRPr lang="en-US" sz="4400" dirty="0">
              <a:solidFill>
                <a:schemeClr val="bg2">
                  <a:lumMod val="10000"/>
                </a:schemeClr>
              </a:solidFill>
              <a:cs typeface="A- Amir 3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05000"/>
            <a:ext cx="8001000" cy="457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justLow" rtl="1">
              <a:buNone/>
            </a:pPr>
            <a:r>
              <a:rPr lang="ar-LB" sz="4000" dirty="0" smtClean="0">
                <a:cs typeface="A- Amir 1" pitchFamily="2" charset="-78"/>
              </a:rPr>
              <a:t>إذا سقط البيض في أرض الوعاء ومال إلى جنبه فهذا يعني أنه طازج إذ أن جيب الهواء ما زال صغيراًجداً.</a:t>
            </a:r>
            <a:endParaRPr lang="en-US" sz="4000" dirty="0" smtClean="0">
              <a:cs typeface="A- Amir 1" pitchFamily="2" charset="-78"/>
            </a:endParaRPr>
          </a:p>
          <a:p>
            <a:pPr algn="justLow" rtl="1">
              <a:buNone/>
            </a:pPr>
            <a:endParaRPr lang="en-US" sz="4000" dirty="0">
              <a:cs typeface="A- Amir 1" pitchFamily="2" charset="-78"/>
            </a:endParaRPr>
          </a:p>
        </p:txBody>
      </p:sp>
      <p:pic>
        <p:nvPicPr>
          <p:cNvPr id="5" name="Picture 4" descr="http://www.reefnet.gov.sy/reef/images/stories/health/food/1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E:\بيض\imagesCAGS565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84498">
            <a:off x="2108674" y="3237496"/>
            <a:ext cx="1756508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Z:\دائرة جمعية اصدقاء البيئة\2011\Irshif 2011\IN 2011\اصدقاء البيئة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33400"/>
            <a:ext cx="7924800" cy="1203960"/>
          </a:xfrm>
        </p:spPr>
        <p:txBody>
          <a:bodyPr>
            <a:noAutofit/>
          </a:bodyPr>
          <a:lstStyle/>
          <a:p>
            <a:pPr algn="ctr" rtl="1"/>
            <a:r>
              <a:rPr lang="ar-LB" dirty="0" smtClean="0">
                <a:solidFill>
                  <a:schemeClr val="bg2">
                    <a:lumMod val="10000"/>
                  </a:schemeClr>
                </a:solidFill>
                <a:cs typeface="A- Amir 3" pitchFamily="2" charset="-78"/>
              </a:rPr>
              <a:t>البيض ليس طازجاً تماماً لكنه صالح للإستهلاك دون أي خشية</a:t>
            </a:r>
            <a:endParaRPr lang="en-US" dirty="0">
              <a:solidFill>
                <a:schemeClr val="bg2">
                  <a:lumMod val="10000"/>
                </a:schemeClr>
              </a:solidFill>
              <a:cs typeface="A- Amir 3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752600"/>
            <a:ext cx="7924800" cy="457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>
              <a:buNone/>
            </a:pPr>
            <a:endParaRPr lang="ar-LB" sz="4000" dirty="0" smtClean="0">
              <a:cs typeface="A- Amir 1" pitchFamily="2" charset="-78"/>
            </a:endParaRPr>
          </a:p>
          <a:p>
            <a:pPr algn="ctr" rtl="1">
              <a:buNone/>
            </a:pPr>
            <a:r>
              <a:rPr lang="ar-LB" sz="4000" dirty="0" smtClean="0">
                <a:cs typeface="A- Amir 1" pitchFamily="2" charset="-78"/>
              </a:rPr>
              <a:t>إذا سقط البيض في أرض الوعاء وبقي منتصباً ذلك يعني أن خلية الهواء أكبر</a:t>
            </a:r>
            <a:endParaRPr lang="en-US" sz="4000" dirty="0">
              <a:cs typeface="A- Amir 1" pitchFamily="2" charset="-78"/>
            </a:endParaRPr>
          </a:p>
        </p:txBody>
      </p:sp>
      <p:pic>
        <p:nvPicPr>
          <p:cNvPr id="4" name="Picture 3" descr="http://www.reefnet.gov.sy/reef/images/stories/health/food/1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609600"/>
            <a:ext cx="7924800" cy="1051560"/>
          </a:xfrm>
        </p:spPr>
        <p:txBody>
          <a:bodyPr>
            <a:normAutofit/>
          </a:bodyPr>
          <a:lstStyle/>
          <a:p>
            <a:pPr algn="ctr"/>
            <a:r>
              <a:rPr lang="ar-LB" sz="4400" dirty="0" smtClean="0">
                <a:solidFill>
                  <a:schemeClr val="bg2">
                    <a:lumMod val="10000"/>
                  </a:schemeClr>
                </a:solidFill>
                <a:cs typeface="A- Amir 3" pitchFamily="2" charset="-78"/>
              </a:rPr>
              <a:t>البيض فاسد</a:t>
            </a:r>
            <a:endParaRPr lang="en-US" sz="4400" dirty="0">
              <a:solidFill>
                <a:schemeClr val="bg2">
                  <a:lumMod val="10000"/>
                </a:schemeClr>
              </a:solidFill>
              <a:cs typeface="A- Amir 3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905000"/>
            <a:ext cx="7924800" cy="457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justLow" rtl="1">
              <a:buNone/>
            </a:pPr>
            <a:r>
              <a:rPr lang="ar-LB" sz="4000" dirty="0" smtClean="0">
                <a:cs typeface="A- Amir 1" pitchFamily="2" charset="-78"/>
              </a:rPr>
              <a:t>إذا طفا البيض على السطح، ذلك يعني أن جيب الهواء داخل البيضة أصبح كبيراً وينبغي عدم إستهلاكه أبداً.</a:t>
            </a:r>
            <a:endParaRPr lang="en-US" sz="4000" dirty="0" smtClean="0">
              <a:cs typeface="A- Amir 1" pitchFamily="2" charset="-78"/>
            </a:endParaRPr>
          </a:p>
          <a:p>
            <a:pPr algn="justLow" rtl="1">
              <a:buNone/>
            </a:pPr>
            <a:endParaRPr lang="en-US" sz="4000" dirty="0">
              <a:cs typeface="A- Amir 1" pitchFamily="2" charset="-78"/>
            </a:endParaRPr>
          </a:p>
        </p:txBody>
      </p:sp>
      <p:pic>
        <p:nvPicPr>
          <p:cNvPr id="4" name="Picture 3" descr="http://www.reefnet.gov.sy/reef/images/stories/health/food/1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Z:\دائرة جمعية اصدقاء البيئة\2011\Irshif 2011\IN 2011\اصدقاء البيئة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Custom 5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B68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61</TotalTime>
  <Words>420</Words>
  <Application>Microsoft Office PowerPoint</Application>
  <PresentationFormat>On-screen Show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Aspect</vt:lpstr>
      <vt:lpstr>البيض EGG </vt:lpstr>
      <vt:lpstr> </vt:lpstr>
      <vt:lpstr>Slide 3</vt:lpstr>
      <vt:lpstr>شروط تخزين البيض</vt:lpstr>
      <vt:lpstr>هل هو آمن استخدام البيض المتشقق؟</vt:lpstr>
      <vt:lpstr>كيف يعرف المستهلك إذا كان البيض طازجاً؟</vt:lpstr>
      <vt:lpstr>البيض طازج</vt:lpstr>
      <vt:lpstr>البيض ليس طازجاً تماماً لكنه صالح للإستهلاك دون أي خشية</vt:lpstr>
      <vt:lpstr>البيض فاسد</vt:lpstr>
      <vt:lpstr>Slide 10</vt:lpstr>
      <vt:lpstr>Slide 11</vt:lpstr>
      <vt:lpstr>هل يؤثر مظهر البيضة على سلامتها وقيمتها الغذائية؟</vt:lpstr>
      <vt:lpstr>هل للون القشرة تأثير على جودة البيض؟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zb.ss</cp:lastModifiedBy>
  <cp:revision>7</cp:revision>
  <dcterms:created xsi:type="dcterms:W3CDTF">2012-01-31T09:41:41Z</dcterms:created>
  <dcterms:modified xsi:type="dcterms:W3CDTF">2012-12-14T10:34:40Z</dcterms:modified>
</cp:coreProperties>
</file>